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3" r:id="rId1"/>
  </p:sldMasterIdLst>
  <p:notesMasterIdLst>
    <p:notesMasterId r:id="rId17"/>
  </p:notesMasterIdLst>
  <p:sldIdLst>
    <p:sldId id="256" r:id="rId2"/>
    <p:sldId id="288" r:id="rId3"/>
    <p:sldId id="260" r:id="rId4"/>
    <p:sldId id="289" r:id="rId5"/>
    <p:sldId id="290" r:id="rId6"/>
    <p:sldId id="265" r:id="rId7"/>
    <p:sldId id="266" r:id="rId8"/>
    <p:sldId id="267" r:id="rId9"/>
    <p:sldId id="287" r:id="rId10"/>
    <p:sldId id="291" r:id="rId11"/>
    <p:sldId id="273" r:id="rId12"/>
    <p:sldId id="279" r:id="rId13"/>
    <p:sldId id="280" r:id="rId14"/>
    <p:sldId id="282" r:id="rId15"/>
    <p:sldId id="283"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4"/>
    <p:restoredTop sz="73818"/>
  </p:normalViewPr>
  <p:slideViewPr>
    <p:cSldViewPr snapToGrid="0" snapToObjects="1">
      <p:cViewPr varScale="1">
        <p:scale>
          <a:sx n="73" d="100"/>
          <a:sy n="73" d="100"/>
        </p:scale>
        <p:origin x="175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A48A31-AC5C-8D49-8D8D-9241542AA40F}" type="datetimeFigureOut">
              <a:rPr lang="en-US" smtClean="0"/>
              <a:t>5/12/18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8F70B-90D6-0640-87B9-B30D00AF4198}" type="slidenum">
              <a:rPr lang="en-US" smtClean="0"/>
              <a:t>‹#›</a:t>
            </a:fld>
            <a:endParaRPr lang="en-US"/>
          </a:p>
        </p:txBody>
      </p:sp>
    </p:spTree>
    <p:extLst>
      <p:ext uri="{BB962C8B-B14F-4D97-AF65-F5344CB8AC3E}">
        <p14:creationId xmlns:p14="http://schemas.microsoft.com/office/powerpoint/2010/main" val="972634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a:t>
            </a:r>
            <a:r>
              <a:rPr lang="en-US" baseline="0" dirty="0"/>
              <a:t> major port of entry opened in 1892.</a:t>
            </a:r>
            <a:endParaRPr lang="en-US" dirty="0"/>
          </a:p>
        </p:txBody>
      </p:sp>
      <p:sp>
        <p:nvSpPr>
          <p:cNvPr id="4" name="Slide Number Placeholder 3"/>
          <p:cNvSpPr>
            <a:spLocks noGrp="1"/>
          </p:cNvSpPr>
          <p:nvPr>
            <p:ph type="sldNum" sz="quarter" idx="10"/>
          </p:nvPr>
        </p:nvSpPr>
        <p:spPr/>
        <p:txBody>
          <a:bodyPr/>
          <a:lstStyle/>
          <a:p>
            <a:fld id="{8A53959B-799A-A94D-87A5-E45ED04379F9}" type="slidenum">
              <a:rPr lang="en-US" smtClean="0"/>
              <a:t>3</a:t>
            </a:fld>
            <a:endParaRPr lang="en-US"/>
          </a:p>
        </p:txBody>
      </p:sp>
    </p:spTree>
    <p:extLst>
      <p:ext uri="{BB962C8B-B14F-4D97-AF65-F5344CB8AC3E}">
        <p14:creationId xmlns:p14="http://schemas.microsoft.com/office/powerpoint/2010/main" val="1558795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U.S. Immigration Station is located in Angel Island State Park on Angel Island, the largest island in California's San Francisco Bay.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Estimates suggest that between 1910 and 1940, the station processed up to one million Asian and other immigrants, including 250,000 Chinese and 150,00 Japanese, earning it a reputation as the “Ellis</a:t>
            </a:r>
            <a:r>
              <a:rPr lang="en-US" sz="1200" b="0" i="0" kern="1200" baseline="0" dirty="0">
                <a:solidFill>
                  <a:schemeClr val="tx1"/>
                </a:solidFill>
                <a:effectLst/>
                <a:latin typeface="+mn-lt"/>
                <a:ea typeface="+mn-ea"/>
                <a:cs typeface="+mn-cs"/>
              </a:rPr>
              <a:t> Island of the West”</a:t>
            </a:r>
            <a:endParaRPr lang="en-US" dirty="0"/>
          </a:p>
        </p:txBody>
      </p:sp>
      <p:sp>
        <p:nvSpPr>
          <p:cNvPr id="4" name="Slide Number Placeholder 3"/>
          <p:cNvSpPr>
            <a:spLocks noGrp="1"/>
          </p:cNvSpPr>
          <p:nvPr>
            <p:ph type="sldNum" sz="quarter" idx="10"/>
          </p:nvPr>
        </p:nvSpPr>
        <p:spPr/>
        <p:txBody>
          <a:bodyPr/>
          <a:lstStyle/>
          <a:p>
            <a:fld id="{8A53959B-799A-A94D-87A5-E45ED04379F9}" type="slidenum">
              <a:rPr lang="en-US" smtClean="0"/>
              <a:t>6</a:t>
            </a:fld>
            <a:endParaRPr lang="en-US"/>
          </a:p>
        </p:txBody>
      </p:sp>
    </p:spTree>
    <p:extLst>
      <p:ext uri="{BB962C8B-B14F-4D97-AF65-F5344CB8AC3E}">
        <p14:creationId xmlns:p14="http://schemas.microsoft.com/office/powerpoint/2010/main" val="130026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53959B-799A-A94D-87A5-E45ED04379F9}" type="slidenum">
              <a:rPr lang="en-US" smtClean="0"/>
              <a:t>7</a:t>
            </a:fld>
            <a:endParaRPr lang="en-US"/>
          </a:p>
        </p:txBody>
      </p:sp>
    </p:spTree>
    <p:extLst>
      <p:ext uri="{BB962C8B-B14F-4D97-AF65-F5344CB8AC3E}">
        <p14:creationId xmlns:p14="http://schemas.microsoft.com/office/powerpoint/2010/main" val="444969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A53959B-799A-A94D-87A5-E45ED04379F9}" type="slidenum">
              <a:rPr lang="en-US" smtClean="0"/>
              <a:t>8</a:t>
            </a:fld>
            <a:endParaRPr lang="en-US"/>
          </a:p>
        </p:txBody>
      </p:sp>
    </p:spTree>
    <p:extLst>
      <p:ext uri="{BB962C8B-B14F-4D97-AF65-F5344CB8AC3E}">
        <p14:creationId xmlns:p14="http://schemas.microsoft.com/office/powerpoint/2010/main" val="833935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WWII</a:t>
            </a:r>
            <a:r>
              <a:rPr lang="en-US" baseline="0" dirty="0"/>
              <a:t> had created a national security apparatus for policing the border </a:t>
            </a:r>
            <a:r>
              <a:rPr lang="mr-IN" baseline="0" dirty="0"/>
              <a:t>–</a:t>
            </a:r>
            <a:r>
              <a:rPr lang="en-US" baseline="0" dirty="0"/>
              <a:t> while new detention centers were waiting to be funded and built, INS officers erected temporary detention centers in barns and fields </a:t>
            </a:r>
            <a:r>
              <a:rPr lang="mr-IN" baseline="0" dirty="0"/>
              <a:t>–</a:t>
            </a:r>
            <a:r>
              <a:rPr lang="en-US" baseline="0" dirty="0"/>
              <a:t> apprehensions meant people would have to be housed while awaiting deportation</a:t>
            </a:r>
          </a:p>
          <a:p>
            <a:endParaRPr lang="en-US" baseline="0" dirty="0"/>
          </a:p>
          <a:p>
            <a:r>
              <a:rPr lang="en-US" baseline="0" dirty="0"/>
              <a:t>Local governments along border communities recognized the need of INS so began renting out beds in jails for $1.50 a day </a:t>
            </a:r>
            <a:r>
              <a:rPr lang="mr-IN" baseline="0" dirty="0"/>
              <a:t>–</a:t>
            </a:r>
            <a:r>
              <a:rPr lang="en-US" baseline="0" dirty="0"/>
              <a:t> renting jail beds was so financially successful that border communities expanded their jail capacities to house more migrants</a:t>
            </a:r>
          </a:p>
          <a:p>
            <a:endParaRPr lang="en-US" baseline="0" dirty="0"/>
          </a:p>
          <a:p>
            <a:r>
              <a:rPr lang="en-US" baseline="0" dirty="0"/>
              <a:t>1953 </a:t>
            </a:r>
            <a:r>
              <a:rPr lang="mr-IN" baseline="0" dirty="0"/>
              <a:t>–</a:t>
            </a:r>
            <a:r>
              <a:rPr lang="en-US" baseline="0" dirty="0"/>
              <a:t> Mexican border patrol</a:t>
            </a:r>
            <a:endParaRPr lang="en-US" dirty="0"/>
          </a:p>
        </p:txBody>
      </p:sp>
      <p:sp>
        <p:nvSpPr>
          <p:cNvPr id="4" name="Slide Number Placeholder 3"/>
          <p:cNvSpPr>
            <a:spLocks noGrp="1"/>
          </p:cNvSpPr>
          <p:nvPr>
            <p:ph type="sldNum" sz="quarter" idx="10"/>
          </p:nvPr>
        </p:nvSpPr>
        <p:spPr/>
        <p:txBody>
          <a:bodyPr/>
          <a:lstStyle/>
          <a:p>
            <a:fld id="{8A53959B-799A-A94D-87A5-E45ED04379F9}" type="slidenum">
              <a:rPr lang="en-US" smtClean="0"/>
              <a:t>11</a:t>
            </a:fld>
            <a:endParaRPr lang="en-US"/>
          </a:p>
        </p:txBody>
      </p:sp>
    </p:spTree>
    <p:extLst>
      <p:ext uri="{BB962C8B-B14F-4D97-AF65-F5344CB8AC3E}">
        <p14:creationId xmlns:p14="http://schemas.microsoft.com/office/powerpoint/2010/main" val="1141160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E016143-E03C-4CFD-AFDC-14E5BDEA754C}" type="datetimeFigureOut">
              <a:rPr lang="en-US" smtClean="0"/>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59FD0C-5451-4CA0-86AF-E70AE3279989}" type="datetimeFigureOut">
              <a:rPr lang="en-US" smtClean="0"/>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59FD0C-5451-4CA0-86AF-E70AE3279989}" type="datetimeFigureOut">
              <a:rPr lang="en-US" smtClean="0"/>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59FD0C-5451-4CA0-86AF-E70AE3279989}" type="datetimeFigureOut">
              <a:rPr lang="en-US" smtClean="0"/>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59FD0C-5451-4CA0-86AF-E70AE3279989}" type="datetimeFigureOut">
              <a:rPr lang="en-US" smtClean="0"/>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59FD0C-5451-4CA0-86AF-E70AE3279989}" type="datetimeFigureOut">
              <a:rPr lang="en-US" smtClean="0"/>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smtClean="0"/>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smtClean="0"/>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smtClean="0"/>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smtClean="0"/>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smtClean="0"/>
              <a:t>5/12/18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smtClean="0"/>
              <a:t>5/12/18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smtClean="0"/>
              <a:t>5/12/18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5/12/18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smtClean="0"/>
              <a:t>5/12/18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
        <p:nvSpPr>
          <p:cNvPr id="5" name="Date Placeholder 4"/>
          <p:cNvSpPr>
            <a:spLocks noGrp="1"/>
          </p:cNvSpPr>
          <p:nvPr>
            <p:ph type="dt" sz="half" idx="10"/>
          </p:nvPr>
        </p:nvSpPr>
        <p:spPr/>
        <p:txBody>
          <a:bodyPr/>
          <a:lstStyle/>
          <a:p>
            <a:fld id="{5E6440AA-91A0-436F-8FDB-C0F939DCAE21}" type="datetimeFigureOut">
              <a:rPr lang="en-US" smtClean="0"/>
              <a:t>5/12/18</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E59FD0C-5451-4CA0-86AF-E70AE3279989}" type="datetimeFigureOut">
              <a:rPr lang="en-US" smtClean="0"/>
              <a:t>5/12/18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60398428"/>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chemeClr val="tx2"/>
                </a:solidFill>
              </a:rPr>
              <a:t>HST 306: Rise of Mass Incarceration</a:t>
            </a:r>
          </a:p>
        </p:txBody>
      </p:sp>
      <p:sp>
        <p:nvSpPr>
          <p:cNvPr id="3" name="Subtitle 2"/>
          <p:cNvSpPr>
            <a:spLocks noGrp="1"/>
          </p:cNvSpPr>
          <p:nvPr>
            <p:ph type="subTitle" idx="1"/>
          </p:nvPr>
        </p:nvSpPr>
        <p:spPr>
          <a:xfrm>
            <a:off x="1507067" y="4249616"/>
            <a:ext cx="7766936" cy="1096899"/>
          </a:xfrm>
        </p:spPr>
        <p:txBody>
          <a:bodyPr anchor="ctr">
            <a:normAutofit/>
          </a:bodyPr>
          <a:lstStyle/>
          <a:p>
            <a:r>
              <a:rPr lang="en-US" sz="2000" dirty="0">
                <a:solidFill>
                  <a:schemeClr val="tx1"/>
                </a:solidFill>
              </a:rPr>
              <a:t>Class 13</a:t>
            </a:r>
          </a:p>
          <a:p>
            <a:r>
              <a:rPr lang="en-US" sz="2000" dirty="0">
                <a:solidFill>
                  <a:schemeClr val="tx1"/>
                </a:solidFill>
              </a:rPr>
              <a:t>June 13, 2017</a:t>
            </a:r>
          </a:p>
        </p:txBody>
      </p:sp>
    </p:spTree>
    <p:extLst>
      <p:ext uri="{BB962C8B-B14F-4D97-AF65-F5344CB8AC3E}">
        <p14:creationId xmlns:p14="http://schemas.microsoft.com/office/powerpoint/2010/main" val="191126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257908"/>
            <a:ext cx="8596668" cy="726831"/>
          </a:xfrm>
        </p:spPr>
        <p:txBody>
          <a:bodyPr/>
          <a:lstStyle/>
          <a:p>
            <a:pPr algn="r"/>
            <a:r>
              <a:rPr lang="en-US" dirty="0"/>
              <a:t>Detentions (1910-1940)</a:t>
            </a:r>
          </a:p>
        </p:txBody>
      </p:sp>
      <p:sp>
        <p:nvSpPr>
          <p:cNvPr id="6" name="Content Placeholder 5"/>
          <p:cNvSpPr>
            <a:spLocks noGrp="1"/>
          </p:cNvSpPr>
          <p:nvPr>
            <p:ph idx="1"/>
          </p:nvPr>
        </p:nvSpPr>
        <p:spPr>
          <a:xfrm>
            <a:off x="677334" y="984739"/>
            <a:ext cx="7921543" cy="5556740"/>
          </a:xfrm>
        </p:spPr>
        <p:txBody>
          <a:bodyPr>
            <a:normAutofit fontScale="92500" lnSpcReduction="20000"/>
          </a:bodyPr>
          <a:lstStyle/>
          <a:p>
            <a:r>
              <a:rPr lang="en-US" b="1" dirty="0"/>
              <a:t>500,000 people detained</a:t>
            </a:r>
          </a:p>
          <a:p>
            <a:pPr lvl="1"/>
            <a:r>
              <a:rPr lang="en-US" dirty="0"/>
              <a:t>85,000 Japanese</a:t>
            </a:r>
          </a:p>
          <a:p>
            <a:pPr lvl="1"/>
            <a:r>
              <a:rPr lang="en-US" dirty="0"/>
              <a:t>50,000 Chinese</a:t>
            </a:r>
          </a:p>
          <a:p>
            <a:pPr lvl="1"/>
            <a:r>
              <a:rPr lang="en-US" dirty="0"/>
              <a:t>8,000 South Asians</a:t>
            </a:r>
          </a:p>
          <a:p>
            <a:pPr lvl="1"/>
            <a:r>
              <a:rPr lang="en-US" dirty="0"/>
              <a:t>8,000 Russians and Jews</a:t>
            </a:r>
          </a:p>
          <a:p>
            <a:pPr lvl="1"/>
            <a:r>
              <a:rPr lang="en-US" dirty="0"/>
              <a:t>1,000 Koreans</a:t>
            </a:r>
          </a:p>
          <a:p>
            <a:pPr lvl="1"/>
            <a:r>
              <a:rPr lang="en-US" dirty="0"/>
              <a:t>1,000 Filipinos</a:t>
            </a:r>
          </a:p>
          <a:p>
            <a:r>
              <a:rPr lang="en-US" b="1" dirty="0"/>
              <a:t>Different treatment</a:t>
            </a:r>
          </a:p>
          <a:p>
            <a:pPr lvl="1"/>
            <a:r>
              <a:rPr lang="en-US" dirty="0"/>
              <a:t>how they were scrutinized by immigration officials</a:t>
            </a:r>
          </a:p>
          <a:p>
            <a:pPr lvl="1"/>
            <a:r>
              <a:rPr lang="en-US" dirty="0"/>
              <a:t>quality of food they were served</a:t>
            </a:r>
          </a:p>
          <a:p>
            <a:pPr lvl="1"/>
            <a:r>
              <a:rPr lang="en-US" dirty="0"/>
              <a:t>comfortable or overcrowded conditions of housing accommodations</a:t>
            </a:r>
          </a:p>
          <a:p>
            <a:pPr lvl="1"/>
            <a:r>
              <a:rPr lang="en-US" dirty="0"/>
              <a:t>privileges such as visiting rights and exercise time</a:t>
            </a:r>
          </a:p>
          <a:p>
            <a:r>
              <a:rPr lang="en-US" b="1" dirty="0"/>
              <a:t>Immigrants from South Asia had the hardest time getting in</a:t>
            </a:r>
          </a:p>
          <a:p>
            <a:pPr lvl="1"/>
            <a:r>
              <a:rPr lang="en-US" dirty="0"/>
              <a:t>They were primarily Sikhs and single men from the Punjab districts of present-day India and Pakistan who had left their homes to escape British colonialism</a:t>
            </a:r>
          </a:p>
          <a:p>
            <a:pPr lvl="1"/>
            <a:r>
              <a:rPr lang="en-US" dirty="0"/>
              <a:t>highest rejection and deportation rate</a:t>
            </a:r>
          </a:p>
          <a:p>
            <a:pPr lvl="1"/>
            <a:r>
              <a:rPr lang="en-US" dirty="0"/>
              <a:t>In contrast, Japanese immigrants had the shortest stay and the lowest rate of deportation (less than 1 percent) among all immigrants</a:t>
            </a:r>
          </a:p>
        </p:txBody>
      </p:sp>
    </p:spTree>
    <p:extLst>
      <p:ext uri="{BB962C8B-B14F-4D97-AF65-F5344CB8AC3E}">
        <p14:creationId xmlns:p14="http://schemas.microsoft.com/office/powerpoint/2010/main" val="5624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4" end="1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35142" y="-25337"/>
            <a:ext cx="6856858" cy="6908673"/>
          </a:xfrm>
          <a:prstGeom prst="rect">
            <a:avLst/>
          </a:prstGeom>
          <a:ln>
            <a:solidFill>
              <a:schemeClr val="accent1"/>
            </a:solidFill>
          </a:ln>
        </p:spPr>
      </p:pic>
      <p:sp>
        <p:nvSpPr>
          <p:cNvPr id="2" name="Title 1"/>
          <p:cNvSpPr>
            <a:spLocks noGrp="1"/>
          </p:cNvSpPr>
          <p:nvPr>
            <p:ph type="title"/>
          </p:nvPr>
        </p:nvSpPr>
        <p:spPr>
          <a:xfrm>
            <a:off x="875605" y="2877290"/>
            <a:ext cx="3577125" cy="1103417"/>
          </a:xfrm>
        </p:spPr>
        <p:txBody>
          <a:bodyPr vert="horz" lIns="91440" tIns="45720" rIns="91440" bIns="45720" rtlCol="0">
            <a:normAutofit/>
          </a:bodyPr>
          <a:lstStyle/>
          <a:p>
            <a:pPr algn="ctr">
              <a:lnSpc>
                <a:spcPct val="80000"/>
              </a:lnSpc>
            </a:pPr>
            <a:r>
              <a:rPr lang="en-US" sz="2700">
                <a:solidFill>
                  <a:schemeClr val="tx2"/>
                </a:solidFill>
              </a:rPr>
              <a:t>Detention centers fill beyond capacity in the 1950s</a:t>
            </a:r>
          </a:p>
        </p:txBody>
      </p:sp>
    </p:spTree>
    <p:extLst>
      <p:ext uri="{BB962C8B-B14F-4D97-AF65-F5344CB8AC3E}">
        <p14:creationId xmlns:p14="http://schemas.microsoft.com/office/powerpoint/2010/main" val="5286654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p:cNvPicPr>
            <a:picLocks noGrp="1" noChangeAspect="1"/>
          </p:cNvPicPr>
          <p:nvPr>
            <p:ph sz="half" idx="2"/>
          </p:nvPr>
        </p:nvPicPr>
        <p:blipFill rotWithShape="1">
          <a:blip r:embed="rId2"/>
          <a:srcRect t="9098" r="3" b="3"/>
          <a:stretch/>
        </p:blipFill>
        <p:spPr>
          <a:xfrm>
            <a:off x="677334" y="2159331"/>
            <a:ext cx="5423429" cy="3882362"/>
          </a:xfrm>
          <a:prstGeom prst="rect">
            <a:avLst/>
          </a:prstGeom>
        </p:spPr>
      </p:pic>
      <p:sp>
        <p:nvSpPr>
          <p:cNvPr id="2" name="Title 1"/>
          <p:cNvSpPr>
            <a:spLocks noGrp="1"/>
          </p:cNvSpPr>
          <p:nvPr>
            <p:ph type="title"/>
          </p:nvPr>
        </p:nvSpPr>
        <p:spPr>
          <a:xfrm>
            <a:off x="677334" y="642567"/>
            <a:ext cx="8596668" cy="980661"/>
          </a:xfrm>
        </p:spPr>
        <p:txBody>
          <a:bodyPr vert="horz" lIns="91440" tIns="45720" rIns="91440" bIns="45720" rtlCol="0" anchor="ctr">
            <a:normAutofit/>
          </a:bodyPr>
          <a:lstStyle/>
          <a:p>
            <a:r>
              <a:rPr lang="en-US" dirty="0"/>
              <a:t>Why 1942?</a:t>
            </a:r>
          </a:p>
        </p:txBody>
      </p:sp>
      <p:sp>
        <p:nvSpPr>
          <p:cNvPr id="3" name="Content Placeholder 2"/>
          <p:cNvSpPr>
            <a:spLocks noGrp="1"/>
          </p:cNvSpPr>
          <p:nvPr>
            <p:ph sz="half" idx="1"/>
          </p:nvPr>
        </p:nvSpPr>
        <p:spPr>
          <a:xfrm>
            <a:off x="6336286" y="2160920"/>
            <a:ext cx="3293923" cy="3880773"/>
          </a:xfrm>
        </p:spPr>
        <p:txBody>
          <a:bodyPr vert="horz" lIns="91440" tIns="45720" rIns="91440" bIns="45720" rtlCol="0">
            <a:noAutofit/>
          </a:bodyPr>
          <a:lstStyle/>
          <a:p>
            <a:pPr>
              <a:lnSpc>
                <a:spcPct val="80000"/>
              </a:lnSpc>
            </a:pPr>
            <a:r>
              <a:rPr lang="en-US" sz="1600" dirty="0">
                <a:solidFill>
                  <a:schemeClr val="tx1"/>
                </a:solidFill>
              </a:rPr>
              <a:t>Bracero (started in August 1942) had sought to fill labor shortages primarily in agricultural fields in the West Coast</a:t>
            </a:r>
          </a:p>
          <a:p>
            <a:pPr>
              <a:lnSpc>
                <a:spcPct val="80000"/>
              </a:lnSpc>
            </a:pPr>
            <a:endParaRPr lang="en-US" sz="1600" dirty="0">
              <a:solidFill>
                <a:schemeClr val="tx1"/>
              </a:solidFill>
            </a:endParaRPr>
          </a:p>
          <a:p>
            <a:pPr>
              <a:lnSpc>
                <a:spcPct val="80000"/>
              </a:lnSpc>
            </a:pPr>
            <a:r>
              <a:rPr lang="en-US" sz="1600" dirty="0">
                <a:solidFill>
                  <a:schemeClr val="tx1"/>
                </a:solidFill>
              </a:rPr>
              <a:t>President Roosevelt issued </a:t>
            </a:r>
            <a:r>
              <a:rPr lang="en-US" sz="1600" b="1" dirty="0">
                <a:solidFill>
                  <a:schemeClr val="tx1"/>
                </a:solidFill>
              </a:rPr>
              <a:t>Executive Order 9066 </a:t>
            </a:r>
            <a:r>
              <a:rPr lang="en-US" sz="1600" dirty="0">
                <a:solidFill>
                  <a:schemeClr val="tx1"/>
                </a:solidFill>
              </a:rPr>
              <a:t>in February 1942</a:t>
            </a:r>
          </a:p>
          <a:p>
            <a:pPr>
              <a:lnSpc>
                <a:spcPct val="80000"/>
              </a:lnSpc>
            </a:pPr>
            <a:endParaRPr lang="en-US" sz="1600" dirty="0">
              <a:solidFill>
                <a:schemeClr val="tx1"/>
              </a:solidFill>
            </a:endParaRPr>
          </a:p>
          <a:p>
            <a:pPr>
              <a:lnSpc>
                <a:spcPct val="80000"/>
              </a:lnSpc>
            </a:pPr>
            <a:r>
              <a:rPr lang="en-US" sz="1600" dirty="0">
                <a:solidFill>
                  <a:schemeClr val="tx1"/>
                </a:solidFill>
              </a:rPr>
              <a:t>Before 1942, Japanese immigrants and Japanese-American citizens held many of the agricultural jobs and were a critical part of the labor force in the West Coast</a:t>
            </a:r>
          </a:p>
        </p:txBody>
      </p:sp>
    </p:spTree>
    <p:extLst>
      <p:ext uri="{BB962C8B-B14F-4D97-AF65-F5344CB8AC3E}">
        <p14:creationId xmlns:p14="http://schemas.microsoft.com/office/powerpoint/2010/main" val="4126336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08017" y="1214342"/>
            <a:ext cx="6292262" cy="5222578"/>
          </a:xfrm>
          <a:prstGeom prst="rect">
            <a:avLst/>
          </a:prstGeom>
        </p:spPr>
      </p:pic>
      <p:sp>
        <p:nvSpPr>
          <p:cNvPr id="4" name="Title 3"/>
          <p:cNvSpPr>
            <a:spLocks noGrp="1"/>
          </p:cNvSpPr>
          <p:nvPr>
            <p:ph type="title"/>
          </p:nvPr>
        </p:nvSpPr>
        <p:spPr>
          <a:xfrm>
            <a:off x="252312" y="454735"/>
            <a:ext cx="8596668" cy="755374"/>
          </a:xfrm>
        </p:spPr>
        <p:txBody>
          <a:bodyPr vert="horz" lIns="91440" tIns="45720" rIns="91440" bIns="45720" rtlCol="0" anchor="t">
            <a:normAutofit/>
          </a:bodyPr>
          <a:lstStyle/>
          <a:p>
            <a:r>
              <a:rPr lang="en-US"/>
              <a:t>Japanese Internment</a:t>
            </a:r>
          </a:p>
        </p:txBody>
      </p:sp>
      <p:sp>
        <p:nvSpPr>
          <p:cNvPr id="6" name="Content Placeholder 5"/>
          <p:cNvSpPr>
            <a:spLocks noGrp="1"/>
          </p:cNvSpPr>
          <p:nvPr>
            <p:ph sz="half" idx="2"/>
          </p:nvPr>
        </p:nvSpPr>
        <p:spPr>
          <a:xfrm>
            <a:off x="6503453" y="1833648"/>
            <a:ext cx="3261482" cy="3983967"/>
          </a:xfrm>
        </p:spPr>
        <p:txBody>
          <a:bodyPr vert="horz" lIns="91440" tIns="45720" rIns="91440" bIns="45720" rtlCol="0">
            <a:noAutofit/>
          </a:bodyPr>
          <a:lstStyle/>
          <a:p>
            <a:r>
              <a:rPr lang="en-US" b="1" dirty="0">
                <a:solidFill>
                  <a:schemeClr val="tx2"/>
                </a:solidFill>
              </a:rPr>
              <a:t>Over 100,000 </a:t>
            </a:r>
            <a:r>
              <a:rPr lang="en-US" dirty="0">
                <a:solidFill>
                  <a:schemeClr val="tx2"/>
                </a:solidFill>
              </a:rPr>
              <a:t>people were forcibly relocated to internment camps</a:t>
            </a:r>
          </a:p>
          <a:p>
            <a:endParaRPr lang="en-US" dirty="0">
              <a:solidFill>
                <a:schemeClr val="tx2"/>
              </a:solidFill>
            </a:endParaRPr>
          </a:p>
          <a:p>
            <a:r>
              <a:rPr lang="en-US" b="1" dirty="0">
                <a:solidFill>
                  <a:schemeClr val="tx2"/>
                </a:solidFill>
              </a:rPr>
              <a:t>2/3rds</a:t>
            </a:r>
            <a:r>
              <a:rPr lang="en-US" dirty="0">
                <a:solidFill>
                  <a:schemeClr val="tx2"/>
                </a:solidFill>
              </a:rPr>
              <a:t> were U.S. citizens</a:t>
            </a:r>
          </a:p>
          <a:p>
            <a:endParaRPr lang="en-US" dirty="0">
              <a:solidFill>
                <a:schemeClr val="tx2"/>
              </a:solidFill>
            </a:endParaRPr>
          </a:p>
          <a:p>
            <a:r>
              <a:rPr lang="en-US" dirty="0">
                <a:solidFill>
                  <a:schemeClr val="tx2"/>
                </a:solidFill>
              </a:rPr>
              <a:t>10 such camps (“relocation centers”)</a:t>
            </a:r>
          </a:p>
          <a:p>
            <a:endParaRPr lang="en-US" dirty="0">
              <a:solidFill>
                <a:schemeClr val="tx2"/>
              </a:solidFill>
            </a:endParaRPr>
          </a:p>
          <a:p>
            <a:r>
              <a:rPr lang="en-US" b="1" dirty="0">
                <a:solidFill>
                  <a:schemeClr val="tx2"/>
                </a:solidFill>
              </a:rPr>
              <a:t>1/2 </a:t>
            </a:r>
            <a:r>
              <a:rPr lang="en-US" dirty="0">
                <a:solidFill>
                  <a:schemeClr val="tx2"/>
                </a:solidFill>
              </a:rPr>
              <a:t>of those detained in camps were children</a:t>
            </a:r>
          </a:p>
        </p:txBody>
      </p:sp>
    </p:spTree>
    <p:extLst>
      <p:ext uri="{BB962C8B-B14F-4D97-AF65-F5344CB8AC3E}">
        <p14:creationId xmlns:p14="http://schemas.microsoft.com/office/powerpoint/2010/main" val="4215623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9672" r="6741" b="-2"/>
          <a:stretch/>
        </p:blipFill>
        <p:spPr>
          <a:xfrm>
            <a:off x="4857451" y="2159331"/>
            <a:ext cx="4415050" cy="3882362"/>
          </a:xfrm>
          <a:prstGeom prst="rect">
            <a:avLst/>
          </a:prstGeom>
        </p:spPr>
      </p:pic>
      <p:sp>
        <p:nvSpPr>
          <p:cNvPr id="2" name="Title 1"/>
          <p:cNvSpPr>
            <a:spLocks noGrp="1"/>
          </p:cNvSpPr>
          <p:nvPr>
            <p:ph type="title"/>
          </p:nvPr>
        </p:nvSpPr>
        <p:spPr>
          <a:xfrm>
            <a:off x="677334" y="702202"/>
            <a:ext cx="8596668" cy="940904"/>
          </a:xfrm>
        </p:spPr>
        <p:txBody>
          <a:bodyPr vert="horz" lIns="91440" tIns="45720" rIns="91440" bIns="45720" rtlCol="0" anchor="ctr">
            <a:normAutofit/>
          </a:bodyPr>
          <a:lstStyle/>
          <a:p>
            <a:r>
              <a:rPr lang="en-US" i="1" dirty="0"/>
              <a:t>Korematsu v. United States </a:t>
            </a:r>
            <a:r>
              <a:rPr lang="en-US" dirty="0"/>
              <a:t>(1944)</a:t>
            </a:r>
          </a:p>
        </p:txBody>
      </p:sp>
      <p:sp>
        <p:nvSpPr>
          <p:cNvPr id="4" name="Content Placeholder 3"/>
          <p:cNvSpPr>
            <a:spLocks noGrp="1"/>
          </p:cNvSpPr>
          <p:nvPr>
            <p:ph sz="half" idx="2"/>
          </p:nvPr>
        </p:nvSpPr>
        <p:spPr>
          <a:xfrm>
            <a:off x="677334" y="2160589"/>
            <a:ext cx="3871599" cy="3880773"/>
          </a:xfrm>
        </p:spPr>
        <p:txBody>
          <a:bodyPr vert="horz" lIns="91440" tIns="45720" rIns="91440" bIns="45720" rtlCol="0">
            <a:normAutofit/>
          </a:bodyPr>
          <a:lstStyle/>
          <a:p>
            <a:pPr>
              <a:lnSpc>
                <a:spcPct val="90000"/>
              </a:lnSpc>
            </a:pPr>
            <a:r>
              <a:rPr lang="en-US" sz="1700" dirty="0">
                <a:solidFill>
                  <a:schemeClr val="tx1"/>
                </a:solidFill>
              </a:rPr>
              <a:t>Fred Korematsu, an American citizen of Japanese descent, refused to leave his home in San Leandro, California. </a:t>
            </a:r>
          </a:p>
          <a:p>
            <a:pPr>
              <a:lnSpc>
                <a:spcPct val="90000"/>
              </a:lnSpc>
            </a:pPr>
            <a:r>
              <a:rPr lang="en-US" sz="1700" dirty="0">
                <a:solidFill>
                  <a:schemeClr val="tx1"/>
                </a:solidFill>
              </a:rPr>
              <a:t>Korematsu was prosecuted for defying Executive Order 9066.</a:t>
            </a:r>
          </a:p>
          <a:p>
            <a:pPr>
              <a:lnSpc>
                <a:spcPct val="90000"/>
              </a:lnSpc>
            </a:pPr>
            <a:r>
              <a:rPr lang="en-US" sz="1700" dirty="0">
                <a:solidFill>
                  <a:schemeClr val="tx1"/>
                </a:solidFill>
              </a:rPr>
              <a:t>He was convicted of violating the law and he appealed his case all the way to the U.S. Supreme Court.</a:t>
            </a:r>
          </a:p>
          <a:p>
            <a:pPr>
              <a:lnSpc>
                <a:spcPct val="90000"/>
              </a:lnSpc>
            </a:pPr>
            <a:r>
              <a:rPr lang="en-US" sz="1700" dirty="0">
                <a:solidFill>
                  <a:schemeClr val="tx1"/>
                </a:solidFill>
              </a:rPr>
              <a:t>The Court upheld Korematsu's conviction in a 6-3 decision.</a:t>
            </a:r>
          </a:p>
          <a:p>
            <a:pPr>
              <a:lnSpc>
                <a:spcPct val="90000"/>
              </a:lnSpc>
            </a:pPr>
            <a:r>
              <a:rPr lang="en-US" sz="1700" dirty="0">
                <a:solidFill>
                  <a:schemeClr val="tx1"/>
                </a:solidFill>
              </a:rPr>
              <a:t>Korematsu was sent to an internment camp in Topaz, Utah.</a:t>
            </a:r>
          </a:p>
        </p:txBody>
      </p:sp>
    </p:spTree>
    <p:extLst>
      <p:ext uri="{BB962C8B-B14F-4D97-AF65-F5344CB8AC3E}">
        <p14:creationId xmlns:p14="http://schemas.microsoft.com/office/powerpoint/2010/main" val="396845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7334" y="747507"/>
            <a:ext cx="8596668" cy="954157"/>
          </a:xfrm>
        </p:spPr>
        <p:txBody>
          <a:bodyPr anchor="ctr"/>
          <a:lstStyle/>
          <a:p>
            <a:pPr algn="r"/>
            <a:r>
              <a:rPr lang="en-US" dirty="0">
                <a:solidFill>
                  <a:schemeClr val="tx2"/>
                </a:solidFill>
              </a:rPr>
              <a:t>Change in Policy (1954)</a:t>
            </a:r>
          </a:p>
        </p:txBody>
      </p:sp>
      <p:sp>
        <p:nvSpPr>
          <p:cNvPr id="6" name="Content Placeholder 5"/>
          <p:cNvSpPr>
            <a:spLocks noGrp="1"/>
          </p:cNvSpPr>
          <p:nvPr>
            <p:ph idx="1"/>
          </p:nvPr>
        </p:nvSpPr>
        <p:spPr>
          <a:xfrm>
            <a:off x="677334" y="2156101"/>
            <a:ext cx="8596668" cy="3880773"/>
          </a:xfrm>
        </p:spPr>
        <p:txBody>
          <a:bodyPr/>
          <a:lstStyle/>
          <a:p>
            <a:pPr marL="0" indent="0">
              <a:buNone/>
            </a:pPr>
            <a:r>
              <a:rPr lang="en-US" dirty="0">
                <a:solidFill>
                  <a:schemeClr val="tx1"/>
                </a:solidFill>
              </a:rPr>
              <a:t>“we have formulated a new policy </a:t>
            </a:r>
            <a:r>
              <a:rPr lang="mr-IN" dirty="0">
                <a:solidFill>
                  <a:schemeClr val="tx1"/>
                </a:solidFill>
              </a:rPr>
              <a:t>–</a:t>
            </a:r>
            <a:r>
              <a:rPr lang="en-US" dirty="0">
                <a:solidFill>
                  <a:schemeClr val="tx1"/>
                </a:solidFill>
              </a:rPr>
              <a:t> a policy which I am pleased to announce today because I believe you will agree it will make a vast improvement in one phase of your Government’s relations with individuals. It is one more step forward toward humane administration of the Immigration laws</a:t>
            </a:r>
            <a:r>
              <a:rPr lang="mr-IN" dirty="0">
                <a:solidFill>
                  <a:schemeClr val="tx1"/>
                </a:solidFill>
              </a:rPr>
              <a:t>…</a:t>
            </a:r>
            <a:r>
              <a:rPr lang="en-US" dirty="0">
                <a:solidFill>
                  <a:schemeClr val="tx1"/>
                </a:solidFill>
              </a:rPr>
              <a:t> In all but a few cases, those aliens whose admissibility or deportation is under study will no longer be detained. Only those deemed likely to abscond or those whose freedom of movement could be adverse to the national security or the public safety will be detained. All others will be released on conditional parole or bond or supervision, with reasonable restrictions to insure their availability when their presence is required by the Immigration and Naturalization Service.”</a:t>
            </a:r>
          </a:p>
          <a:p>
            <a:pPr marL="0" indent="0" algn="r">
              <a:buNone/>
            </a:pPr>
            <a:r>
              <a:rPr lang="en-US" dirty="0">
                <a:solidFill>
                  <a:schemeClr val="tx1"/>
                </a:solidFill>
              </a:rPr>
              <a:t>~ Herbert Brownell, Jr., Attorney General</a:t>
            </a:r>
          </a:p>
          <a:p>
            <a:pPr marL="0" indent="0" algn="r">
              <a:buNone/>
            </a:pPr>
            <a:r>
              <a:rPr lang="en-US" i="1" dirty="0">
                <a:solidFill>
                  <a:schemeClr val="tx1"/>
                </a:solidFill>
              </a:rPr>
              <a:t>Speech delivered in New York, November 11, 1954</a:t>
            </a:r>
          </a:p>
        </p:txBody>
      </p:sp>
    </p:spTree>
    <p:extLst>
      <p:ext uri="{BB962C8B-B14F-4D97-AF65-F5344CB8AC3E}">
        <p14:creationId xmlns:p14="http://schemas.microsoft.com/office/powerpoint/2010/main" val="32021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Content Placeholder 6"/>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605" r="3" b="3"/>
          <a:stretch/>
        </p:blipFill>
        <p:spPr>
          <a:xfrm>
            <a:off x="677334" y="2159331"/>
            <a:ext cx="5423429" cy="3882362"/>
          </a:xfrm>
          <a:prstGeom prst="rect">
            <a:avLst/>
          </a:prstGeom>
        </p:spPr>
      </p:pic>
      <p:sp>
        <p:nvSpPr>
          <p:cNvPr id="4" name="Title 3"/>
          <p:cNvSpPr>
            <a:spLocks noGrp="1"/>
          </p:cNvSpPr>
          <p:nvPr>
            <p:ph type="title"/>
          </p:nvPr>
        </p:nvSpPr>
        <p:spPr>
          <a:xfrm>
            <a:off x="677334" y="609600"/>
            <a:ext cx="8596668" cy="1320800"/>
          </a:xfrm>
        </p:spPr>
        <p:txBody>
          <a:bodyPr vert="horz" lIns="91440" tIns="45720" rIns="91440" bIns="45720" rtlCol="0" anchor="t">
            <a:normAutofit/>
          </a:bodyPr>
          <a:lstStyle/>
          <a:p>
            <a:r>
              <a:rPr lang="en-US" dirty="0">
                <a:solidFill>
                  <a:schemeClr val="tx2"/>
                </a:solidFill>
              </a:rPr>
              <a:t>1891 Immigration Act</a:t>
            </a:r>
          </a:p>
        </p:txBody>
      </p:sp>
      <p:sp>
        <p:nvSpPr>
          <p:cNvPr id="6" name="Content Placeholder 5"/>
          <p:cNvSpPr>
            <a:spLocks noGrp="1"/>
          </p:cNvSpPr>
          <p:nvPr>
            <p:ph sz="half" idx="2"/>
          </p:nvPr>
        </p:nvSpPr>
        <p:spPr>
          <a:xfrm>
            <a:off x="6253787" y="2258063"/>
            <a:ext cx="3400888" cy="3684898"/>
          </a:xfrm>
        </p:spPr>
        <p:txBody>
          <a:bodyPr vert="horz" lIns="91440" tIns="45720" rIns="91440" bIns="45720" rtlCol="0">
            <a:normAutofit/>
          </a:bodyPr>
          <a:lstStyle/>
          <a:p>
            <a:r>
              <a:rPr lang="en-US" sz="1600" dirty="0">
                <a:solidFill>
                  <a:schemeClr val="tx1"/>
                </a:solidFill>
              </a:rPr>
              <a:t>Created Office of the Superintendent of Immigration (Treasury Department)</a:t>
            </a:r>
          </a:p>
          <a:p>
            <a:pPr lvl="1"/>
            <a:r>
              <a:rPr lang="en-US" sz="1400" dirty="0">
                <a:solidFill>
                  <a:schemeClr val="tx1"/>
                </a:solidFill>
              </a:rPr>
              <a:t>Oversaw immigration inspectors at ports of entry</a:t>
            </a:r>
          </a:p>
          <a:p>
            <a:pPr lvl="1"/>
            <a:r>
              <a:rPr lang="en-US" sz="1400" dirty="0">
                <a:solidFill>
                  <a:schemeClr val="tx1"/>
                </a:solidFill>
              </a:rPr>
              <a:t>Collected arrival manifests from each incoming ships</a:t>
            </a:r>
          </a:p>
          <a:p>
            <a:r>
              <a:rPr lang="en-US" sz="1600" dirty="0">
                <a:solidFill>
                  <a:schemeClr val="tx1"/>
                </a:solidFill>
              </a:rPr>
              <a:t>Expanded the list of excludable classes</a:t>
            </a:r>
          </a:p>
          <a:p>
            <a:pPr lvl="1"/>
            <a:r>
              <a:rPr lang="en-US" sz="1400" dirty="0">
                <a:solidFill>
                  <a:schemeClr val="tx1"/>
                </a:solidFill>
              </a:rPr>
              <a:t>polygamists, persons convicted of crimes of moral turpitude, and those suffering loathsome or contagious diseases</a:t>
            </a:r>
            <a:endParaRPr lang="en-US" sz="1200" dirty="0">
              <a:solidFill>
                <a:schemeClr val="tx1"/>
              </a:solidFill>
            </a:endParaRPr>
          </a:p>
        </p:txBody>
      </p:sp>
    </p:spTree>
    <p:extLst>
      <p:ext uri="{BB962C8B-B14F-4D97-AF65-F5344CB8AC3E}">
        <p14:creationId xmlns:p14="http://schemas.microsoft.com/office/powerpoint/2010/main" val="1349149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5" name="Group 14"/>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6" name="Freeform 14"/>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7" name="Straight Connector 16"/>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9" name="Rectangle 23"/>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8"/>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9"/>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Isosceles Triangle 24"/>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8" name="Content Placeholder 7"/>
          <p:cNvPicPr>
            <a:picLocks noGrp="1" noChangeAspect="1"/>
          </p:cNvPicPr>
          <p:nvPr>
            <p:ph idx="1"/>
          </p:nvPr>
        </p:nvPicPr>
        <p:blipFill rotWithShape="1">
          <a:blip r:embed="rId3"/>
          <a:srcRect t="24885" r="2" b="16931"/>
          <a:stretch/>
        </p:blipFill>
        <p:spPr>
          <a:xfrm>
            <a:off x="677334" y="468621"/>
            <a:ext cx="8274669" cy="3635025"/>
          </a:xfrm>
          <a:custGeom>
            <a:avLst/>
            <a:gdLst>
              <a:gd name="connsiteX0" fmla="*/ 540554 w 8274669"/>
              <a:gd name="connsiteY0" fmla="*/ 0 h 3635025"/>
              <a:gd name="connsiteX1" fmla="*/ 8274669 w 8274669"/>
              <a:gd name="connsiteY1" fmla="*/ 0 h 3635025"/>
              <a:gd name="connsiteX2" fmla="*/ 8274669 w 8274669"/>
              <a:gd name="connsiteY2" fmla="*/ 3635025 h 3635025"/>
              <a:gd name="connsiteX3" fmla="*/ 0 w 8274669"/>
              <a:gd name="connsiteY3" fmla="*/ 3635025 h 3635025"/>
            </a:gdLst>
            <a:ahLst/>
            <a:cxnLst>
              <a:cxn ang="0">
                <a:pos x="connsiteX0" y="connsiteY0"/>
              </a:cxn>
              <a:cxn ang="0">
                <a:pos x="connsiteX1" y="connsiteY1"/>
              </a:cxn>
              <a:cxn ang="0">
                <a:pos x="connsiteX2" y="connsiteY2"/>
              </a:cxn>
              <a:cxn ang="0">
                <a:pos x="connsiteX3" y="connsiteY3"/>
              </a:cxn>
            </a:cxnLst>
            <a:rect l="l" t="t" r="r" b="b"/>
            <a:pathLst>
              <a:path w="8274669" h="3635025">
                <a:moveTo>
                  <a:pt x="540554" y="0"/>
                </a:moveTo>
                <a:lnTo>
                  <a:pt x="8274669" y="0"/>
                </a:lnTo>
                <a:lnTo>
                  <a:pt x="8274669" y="3635025"/>
                </a:lnTo>
                <a:lnTo>
                  <a:pt x="0" y="3635025"/>
                </a:lnTo>
                <a:close/>
              </a:path>
            </a:pathLst>
          </a:custGeom>
        </p:spPr>
      </p:pic>
      <p:sp>
        <p:nvSpPr>
          <p:cNvPr id="4" name="Title 3"/>
          <p:cNvSpPr>
            <a:spLocks noGrp="1"/>
          </p:cNvSpPr>
          <p:nvPr>
            <p:ph type="title"/>
          </p:nvPr>
        </p:nvSpPr>
        <p:spPr>
          <a:xfrm>
            <a:off x="985969" y="4473227"/>
            <a:ext cx="8288032" cy="1096648"/>
          </a:xfrm>
        </p:spPr>
        <p:txBody>
          <a:bodyPr vert="horz" lIns="91440" tIns="45720" rIns="91440" bIns="45720" rtlCol="0" anchor="b">
            <a:normAutofit/>
          </a:bodyPr>
          <a:lstStyle/>
          <a:p>
            <a:r>
              <a:rPr lang="en-US" sz="4800" dirty="0">
                <a:solidFill>
                  <a:schemeClr val="tx2"/>
                </a:solidFill>
              </a:rPr>
              <a:t>Ellis Island </a:t>
            </a:r>
            <a:r>
              <a:rPr lang="en-US" sz="2800" dirty="0"/>
              <a:t>(after Manhattan)</a:t>
            </a:r>
            <a:endParaRPr lang="en-US" sz="4800" dirty="0"/>
          </a:p>
        </p:txBody>
      </p:sp>
    </p:spTree>
    <p:extLst>
      <p:ext uri="{BB962C8B-B14F-4D97-AF65-F5344CB8AC3E}">
        <p14:creationId xmlns:p14="http://schemas.microsoft.com/office/powerpoint/2010/main" val="942595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2" name="Group 11"/>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p:cNvPicPr>
            <a:picLocks noGrp="1" noChangeAspect="1"/>
          </p:cNvPicPr>
          <p:nvPr>
            <p:ph sz="half" idx="2"/>
          </p:nvPr>
        </p:nvPicPr>
        <p:blipFill rotWithShape="1">
          <a:blip r:embed="rId2"/>
          <a:srcRect l="5105" r="7937" b="1"/>
          <a:stretch/>
        </p:blipFill>
        <p:spPr>
          <a:xfrm>
            <a:off x="677334" y="2159331"/>
            <a:ext cx="5423429" cy="3882362"/>
          </a:xfrm>
          <a:prstGeom prst="rect">
            <a:avLst/>
          </a:prstGeom>
        </p:spPr>
      </p:pic>
      <p:sp>
        <p:nvSpPr>
          <p:cNvPr id="2" name="Title 1"/>
          <p:cNvSpPr>
            <a:spLocks noGrp="1"/>
          </p:cNvSpPr>
          <p:nvPr>
            <p:ph type="title"/>
          </p:nvPr>
        </p:nvSpPr>
        <p:spPr>
          <a:xfrm>
            <a:off x="677334" y="609600"/>
            <a:ext cx="8596668" cy="1019175"/>
          </a:xfrm>
        </p:spPr>
        <p:txBody>
          <a:bodyPr vert="horz" lIns="91440" tIns="45720" rIns="91440" bIns="45720" rtlCol="0" anchor="ctr">
            <a:normAutofit/>
          </a:bodyPr>
          <a:lstStyle/>
          <a:p>
            <a:r>
              <a:rPr lang="en-US" dirty="0">
                <a:solidFill>
                  <a:schemeClr val="tx2"/>
                </a:solidFill>
              </a:rPr>
              <a:t>Excludable</a:t>
            </a:r>
          </a:p>
        </p:txBody>
      </p:sp>
      <p:sp>
        <p:nvSpPr>
          <p:cNvPr id="3" name="Content Placeholder 2"/>
          <p:cNvSpPr>
            <a:spLocks noGrp="1"/>
          </p:cNvSpPr>
          <p:nvPr>
            <p:ph sz="half" idx="1"/>
          </p:nvPr>
        </p:nvSpPr>
        <p:spPr>
          <a:xfrm>
            <a:off x="6336286" y="2160589"/>
            <a:ext cx="2995039" cy="3880773"/>
          </a:xfrm>
        </p:spPr>
        <p:txBody>
          <a:bodyPr vert="horz" lIns="91440" tIns="45720" rIns="91440" bIns="45720" rtlCol="0">
            <a:normAutofit lnSpcReduction="10000"/>
          </a:bodyPr>
          <a:lstStyle/>
          <a:p>
            <a:r>
              <a:rPr lang="en-US" dirty="0">
                <a:solidFill>
                  <a:schemeClr val="tx1"/>
                </a:solidFill>
              </a:rPr>
              <a:t>Additional screening</a:t>
            </a:r>
          </a:p>
          <a:p>
            <a:pPr lvl="1"/>
            <a:r>
              <a:rPr lang="en-US" dirty="0">
                <a:solidFill>
                  <a:schemeClr val="tx1"/>
                </a:solidFill>
              </a:rPr>
              <a:t>Contagious diseases</a:t>
            </a:r>
          </a:p>
          <a:p>
            <a:pPr lvl="1"/>
            <a:r>
              <a:rPr lang="en-US" dirty="0">
                <a:solidFill>
                  <a:schemeClr val="tx1"/>
                </a:solidFill>
              </a:rPr>
              <a:t>Poor physique</a:t>
            </a:r>
          </a:p>
          <a:p>
            <a:pPr lvl="1"/>
            <a:r>
              <a:rPr lang="en-US" dirty="0">
                <a:solidFill>
                  <a:schemeClr val="tx1"/>
                </a:solidFill>
              </a:rPr>
              <a:t>Feeblemindedness</a:t>
            </a:r>
          </a:p>
          <a:p>
            <a:pPr lvl="1"/>
            <a:r>
              <a:rPr lang="en-US" dirty="0">
                <a:solidFill>
                  <a:schemeClr val="tx1"/>
                </a:solidFill>
              </a:rPr>
              <a:t>Insanity</a:t>
            </a:r>
          </a:p>
          <a:p>
            <a:pPr lvl="1"/>
            <a:r>
              <a:rPr lang="en-US" dirty="0">
                <a:solidFill>
                  <a:schemeClr val="tx1"/>
                </a:solidFill>
              </a:rPr>
              <a:t>Likely to become a public charge</a:t>
            </a:r>
          </a:p>
          <a:p>
            <a:r>
              <a:rPr lang="en-US" dirty="0">
                <a:solidFill>
                  <a:schemeClr val="tx1"/>
                </a:solidFill>
              </a:rPr>
              <a:t>Also,</a:t>
            </a:r>
          </a:p>
          <a:p>
            <a:pPr lvl="1"/>
            <a:r>
              <a:rPr lang="en-US" dirty="0">
                <a:solidFill>
                  <a:schemeClr val="tx1"/>
                </a:solidFill>
              </a:rPr>
              <a:t>Anarchist</a:t>
            </a:r>
          </a:p>
          <a:p>
            <a:pPr lvl="1"/>
            <a:r>
              <a:rPr lang="en-US" dirty="0">
                <a:solidFill>
                  <a:schemeClr val="tx1"/>
                </a:solidFill>
              </a:rPr>
              <a:t>Criminal record</a:t>
            </a:r>
          </a:p>
          <a:p>
            <a:pPr lvl="1"/>
            <a:r>
              <a:rPr lang="en-US" dirty="0">
                <a:solidFill>
                  <a:schemeClr val="tx1"/>
                </a:solidFill>
              </a:rPr>
              <a:t>Low moral character</a:t>
            </a:r>
          </a:p>
        </p:txBody>
      </p:sp>
    </p:spTree>
    <p:extLst>
      <p:ext uri="{BB962C8B-B14F-4D97-AF65-F5344CB8AC3E}">
        <p14:creationId xmlns:p14="http://schemas.microsoft.com/office/powerpoint/2010/main" val="555844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29" name="Group 28"/>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 name="Straight Connector 29"/>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32" name="Rectangle 23"/>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Content Placeholder 4"/>
          <p:cNvPicPr>
            <a:picLocks noGrp="1" noChangeAspect="1"/>
          </p:cNvPicPr>
          <p:nvPr>
            <p:ph sz="half" idx="1"/>
          </p:nvPr>
        </p:nvPicPr>
        <p:blipFill rotWithShape="1">
          <a:blip r:embed="rId2"/>
          <a:srcRect r="2910" b="-2"/>
          <a:stretch/>
        </p:blipFill>
        <p:spPr>
          <a:xfrm>
            <a:off x="5734369" y="2174277"/>
            <a:ext cx="5029890" cy="3600647"/>
          </a:xfrm>
          <a:prstGeom prst="rect">
            <a:avLst/>
          </a:prstGeom>
        </p:spPr>
      </p:pic>
      <p:sp>
        <p:nvSpPr>
          <p:cNvPr id="2" name="Title 1"/>
          <p:cNvSpPr>
            <a:spLocks noGrp="1"/>
          </p:cNvSpPr>
          <p:nvPr>
            <p:ph type="title"/>
          </p:nvPr>
        </p:nvSpPr>
        <p:spPr>
          <a:xfrm>
            <a:off x="670597" y="588318"/>
            <a:ext cx="8596668" cy="904875"/>
          </a:xfrm>
        </p:spPr>
        <p:txBody>
          <a:bodyPr vert="horz" lIns="91440" tIns="45720" rIns="91440" bIns="45720" rtlCol="0" anchor="ctr">
            <a:normAutofit/>
          </a:bodyPr>
          <a:lstStyle/>
          <a:p>
            <a:r>
              <a:rPr lang="en-US" dirty="0">
                <a:solidFill>
                  <a:schemeClr val="tx2"/>
                </a:solidFill>
              </a:rPr>
              <a:t>Change in 1920s</a:t>
            </a:r>
          </a:p>
        </p:txBody>
      </p:sp>
      <p:sp>
        <p:nvSpPr>
          <p:cNvPr id="4" name="Content Placeholder 3"/>
          <p:cNvSpPr>
            <a:spLocks noGrp="1"/>
          </p:cNvSpPr>
          <p:nvPr>
            <p:ph sz="half" idx="2"/>
          </p:nvPr>
        </p:nvSpPr>
        <p:spPr>
          <a:xfrm>
            <a:off x="536934" y="1802900"/>
            <a:ext cx="5072864" cy="4343400"/>
          </a:xfrm>
        </p:spPr>
        <p:txBody>
          <a:bodyPr vert="horz" lIns="91440" tIns="45720" rIns="91440" bIns="45720" rtlCol="0">
            <a:noAutofit/>
          </a:bodyPr>
          <a:lstStyle/>
          <a:p>
            <a:pPr marL="0" indent="0">
              <a:lnSpc>
                <a:spcPct val="80000"/>
              </a:lnSpc>
            </a:pPr>
            <a:r>
              <a:rPr lang="en-US" sz="2000" dirty="0">
                <a:solidFill>
                  <a:schemeClr val="tx1"/>
                </a:solidFill>
              </a:rPr>
              <a:t> Immigration slowed by laws in 1920s</a:t>
            </a:r>
          </a:p>
          <a:p>
            <a:pPr lvl="1">
              <a:lnSpc>
                <a:spcPct val="80000"/>
              </a:lnSpc>
            </a:pPr>
            <a:r>
              <a:rPr lang="en-US" sz="1800" dirty="0">
                <a:solidFill>
                  <a:schemeClr val="tx1"/>
                </a:solidFill>
              </a:rPr>
              <a:t>Inspection process shifts abroad</a:t>
            </a:r>
          </a:p>
          <a:p>
            <a:pPr lvl="1">
              <a:lnSpc>
                <a:spcPct val="80000"/>
              </a:lnSpc>
            </a:pPr>
            <a:r>
              <a:rPr lang="en-US" sz="1800" dirty="0">
                <a:solidFill>
                  <a:schemeClr val="tx1"/>
                </a:solidFill>
              </a:rPr>
              <a:t>Ellis = detention center primarily</a:t>
            </a:r>
          </a:p>
          <a:p>
            <a:pPr lvl="1">
              <a:lnSpc>
                <a:spcPct val="80000"/>
              </a:lnSpc>
            </a:pPr>
            <a:r>
              <a:rPr lang="en-US" sz="1800" dirty="0">
                <a:solidFill>
                  <a:schemeClr val="tx1"/>
                </a:solidFill>
              </a:rPr>
              <a:t>Red Scare detentions, deportations</a:t>
            </a:r>
          </a:p>
          <a:p>
            <a:pPr marL="0" indent="0">
              <a:lnSpc>
                <a:spcPct val="80000"/>
              </a:lnSpc>
            </a:pPr>
            <a:r>
              <a:rPr lang="en-US" sz="2000" dirty="0">
                <a:solidFill>
                  <a:schemeClr val="tx1"/>
                </a:solidFill>
              </a:rPr>
              <a:t> 1940s and early 1950s </a:t>
            </a:r>
            <a:r>
              <a:rPr lang="en-US" sz="2000" dirty="0">
                <a:solidFill>
                  <a:schemeClr val="tx1"/>
                </a:solidFill>
                <a:sym typeface="Wingdings"/>
              </a:rPr>
              <a:t> de facto prison</a:t>
            </a:r>
          </a:p>
          <a:p>
            <a:pPr lvl="1">
              <a:lnSpc>
                <a:spcPct val="80000"/>
              </a:lnSpc>
            </a:pPr>
            <a:r>
              <a:rPr lang="en-US" sz="1800" dirty="0">
                <a:solidFill>
                  <a:schemeClr val="tx1"/>
                </a:solidFill>
                <a:sym typeface="Wingdings"/>
              </a:rPr>
              <a:t>Immigrants</a:t>
            </a:r>
          </a:p>
          <a:p>
            <a:pPr lvl="1">
              <a:lnSpc>
                <a:spcPct val="80000"/>
              </a:lnSpc>
            </a:pPr>
            <a:r>
              <a:rPr lang="en-US" sz="1800" dirty="0">
                <a:solidFill>
                  <a:schemeClr val="tx1"/>
                </a:solidFill>
                <a:sym typeface="Wingdings"/>
              </a:rPr>
              <a:t>Visitors</a:t>
            </a:r>
          </a:p>
          <a:p>
            <a:pPr lvl="1">
              <a:lnSpc>
                <a:spcPct val="80000"/>
              </a:lnSpc>
            </a:pPr>
            <a:r>
              <a:rPr lang="en-US" sz="1800" dirty="0">
                <a:solidFill>
                  <a:schemeClr val="tx1"/>
                </a:solidFill>
                <a:sym typeface="Wingdings"/>
              </a:rPr>
              <a:t>Displaced persons</a:t>
            </a:r>
          </a:p>
          <a:p>
            <a:pPr lvl="1">
              <a:lnSpc>
                <a:spcPct val="80000"/>
              </a:lnSpc>
            </a:pPr>
            <a:r>
              <a:rPr lang="en-US" sz="1800" dirty="0">
                <a:solidFill>
                  <a:schemeClr val="tx1"/>
                </a:solidFill>
                <a:sym typeface="Wingdings"/>
              </a:rPr>
              <a:t>Political dissidents</a:t>
            </a:r>
          </a:p>
          <a:p>
            <a:pPr lvl="1">
              <a:lnSpc>
                <a:spcPct val="80000"/>
              </a:lnSpc>
            </a:pPr>
            <a:r>
              <a:rPr lang="en-US" sz="1800" dirty="0">
                <a:solidFill>
                  <a:schemeClr val="tx1"/>
                </a:solidFill>
                <a:sym typeface="Wingdings"/>
              </a:rPr>
              <a:t>Refugees</a:t>
            </a:r>
          </a:p>
          <a:p>
            <a:pPr>
              <a:lnSpc>
                <a:spcPct val="80000"/>
              </a:lnSpc>
            </a:pPr>
            <a:r>
              <a:rPr lang="en-US" sz="2000" dirty="0">
                <a:solidFill>
                  <a:schemeClr val="tx1"/>
                </a:solidFill>
                <a:sym typeface="Wingdings"/>
              </a:rPr>
              <a:t>Majority were suspected Communists</a:t>
            </a:r>
          </a:p>
          <a:p>
            <a:pPr lvl="1">
              <a:lnSpc>
                <a:spcPct val="80000"/>
              </a:lnSpc>
            </a:pPr>
            <a:r>
              <a:rPr lang="en-US" sz="1800" dirty="0">
                <a:solidFill>
                  <a:schemeClr val="tx1"/>
                </a:solidFill>
                <a:sym typeface="Wingdings"/>
              </a:rPr>
              <a:t>After public outcry, Ellis closed in 1954</a:t>
            </a:r>
            <a:endParaRPr lang="en-US" sz="1800" dirty="0">
              <a:solidFill>
                <a:schemeClr val="tx1"/>
              </a:solidFill>
            </a:endParaRPr>
          </a:p>
        </p:txBody>
      </p:sp>
    </p:spTree>
    <p:extLst>
      <p:ext uri="{BB962C8B-B14F-4D97-AF65-F5344CB8AC3E}">
        <p14:creationId xmlns:p14="http://schemas.microsoft.com/office/powerpoint/2010/main" val="245805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2" name="Freeform 14"/>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3" name="Straight Connector 12"/>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5" name="Rectangle 23"/>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Content Placeholder 2"/>
          <p:cNvPicPr>
            <a:picLocks noGrp="1" noChangeAspect="1"/>
          </p:cNvPicPr>
          <p:nvPr>
            <p:ph idx="1"/>
          </p:nvPr>
        </p:nvPicPr>
        <p:blipFill rotWithShape="1">
          <a:blip r:embed="rId3"/>
          <a:srcRect t="33097" r="2" b="7739"/>
          <a:stretch/>
        </p:blipFill>
        <p:spPr>
          <a:xfrm>
            <a:off x="677334" y="468621"/>
            <a:ext cx="8274669" cy="3635025"/>
          </a:xfrm>
          <a:custGeom>
            <a:avLst/>
            <a:gdLst>
              <a:gd name="connsiteX0" fmla="*/ 540554 w 8274669"/>
              <a:gd name="connsiteY0" fmla="*/ 0 h 3635025"/>
              <a:gd name="connsiteX1" fmla="*/ 8274669 w 8274669"/>
              <a:gd name="connsiteY1" fmla="*/ 0 h 3635025"/>
              <a:gd name="connsiteX2" fmla="*/ 8274669 w 8274669"/>
              <a:gd name="connsiteY2" fmla="*/ 3635025 h 3635025"/>
              <a:gd name="connsiteX3" fmla="*/ 0 w 8274669"/>
              <a:gd name="connsiteY3" fmla="*/ 3635025 h 3635025"/>
            </a:gdLst>
            <a:ahLst/>
            <a:cxnLst>
              <a:cxn ang="0">
                <a:pos x="connsiteX0" y="connsiteY0"/>
              </a:cxn>
              <a:cxn ang="0">
                <a:pos x="connsiteX1" y="connsiteY1"/>
              </a:cxn>
              <a:cxn ang="0">
                <a:pos x="connsiteX2" y="connsiteY2"/>
              </a:cxn>
              <a:cxn ang="0">
                <a:pos x="connsiteX3" y="connsiteY3"/>
              </a:cxn>
            </a:cxnLst>
            <a:rect l="l" t="t" r="r" b="b"/>
            <a:pathLst>
              <a:path w="8274669" h="3635025">
                <a:moveTo>
                  <a:pt x="540554" y="0"/>
                </a:moveTo>
                <a:lnTo>
                  <a:pt x="8274669" y="0"/>
                </a:lnTo>
                <a:lnTo>
                  <a:pt x="8274669" y="3635025"/>
                </a:lnTo>
                <a:lnTo>
                  <a:pt x="0" y="3635025"/>
                </a:lnTo>
                <a:close/>
              </a:path>
            </a:pathLst>
          </a:custGeom>
        </p:spPr>
      </p:pic>
      <p:sp>
        <p:nvSpPr>
          <p:cNvPr id="4" name="Title 3"/>
          <p:cNvSpPr>
            <a:spLocks noGrp="1"/>
          </p:cNvSpPr>
          <p:nvPr>
            <p:ph type="title"/>
          </p:nvPr>
        </p:nvSpPr>
        <p:spPr>
          <a:xfrm>
            <a:off x="985969" y="4737059"/>
            <a:ext cx="8288032" cy="832816"/>
          </a:xfrm>
        </p:spPr>
        <p:txBody>
          <a:bodyPr vert="horz" lIns="91440" tIns="45720" rIns="91440" bIns="45720" rtlCol="0" anchor="b">
            <a:normAutofit/>
          </a:bodyPr>
          <a:lstStyle/>
          <a:p>
            <a:r>
              <a:rPr lang="en-US" sz="4800">
                <a:solidFill>
                  <a:schemeClr val="tx2"/>
                </a:solidFill>
              </a:rPr>
              <a:t>Angel Island</a:t>
            </a:r>
          </a:p>
        </p:txBody>
      </p:sp>
    </p:spTree>
    <p:extLst>
      <p:ext uri="{BB962C8B-B14F-4D97-AF65-F5344CB8AC3E}">
        <p14:creationId xmlns:p14="http://schemas.microsoft.com/office/powerpoint/2010/main" val="1166456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256141" y="804672"/>
            <a:ext cx="4150339" cy="5237021"/>
          </a:xfrm>
          <a:prstGeom prst="rect">
            <a:avLst/>
          </a:prstGeom>
        </p:spPr>
      </p:pic>
      <p:sp>
        <p:nvSpPr>
          <p:cNvPr id="9" name="Content Placeholder 8"/>
          <p:cNvSpPr>
            <a:spLocks noGrp="1"/>
          </p:cNvSpPr>
          <p:nvPr>
            <p:ph idx="1"/>
          </p:nvPr>
        </p:nvSpPr>
        <p:spPr>
          <a:xfrm>
            <a:off x="5988393" y="1482796"/>
            <a:ext cx="3176589" cy="1459188"/>
          </a:xfrm>
        </p:spPr>
        <p:txBody>
          <a:bodyPr>
            <a:normAutofit/>
          </a:bodyPr>
          <a:lstStyle/>
          <a:p>
            <a:pPr marL="0" indent="0">
              <a:buNone/>
            </a:pPr>
            <a:r>
              <a:rPr lang="en-US" dirty="0"/>
              <a:t>Immigration hearing at Angel Island, 1923. </a:t>
            </a:r>
            <a:r>
              <a:rPr lang="en-US" i="1" dirty="0"/>
              <a:t>Courtesy of the National Archives and Records Administration.</a:t>
            </a:r>
            <a:endParaRPr lang="en-US" dirty="0"/>
          </a:p>
        </p:txBody>
      </p:sp>
    </p:spTree>
    <p:extLst>
      <p:ext uri="{BB962C8B-B14F-4D97-AF65-F5344CB8AC3E}">
        <p14:creationId xmlns:p14="http://schemas.microsoft.com/office/powerpoint/2010/main" val="17749506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8055" r="11185" b="1"/>
          <a:stretch/>
        </p:blipFill>
        <p:spPr>
          <a:xfrm>
            <a:off x="4639076" y="10"/>
            <a:ext cx="7552924" cy="6857990"/>
          </a:xfrm>
          <a:prstGeom prst="rect">
            <a:avLst/>
          </a:prstGeom>
        </p:spPr>
      </p:pic>
      <p:sp>
        <p:nvSpPr>
          <p:cNvPr id="9" name="Content Placeholder 8"/>
          <p:cNvSpPr>
            <a:spLocks noGrp="1"/>
          </p:cNvSpPr>
          <p:nvPr>
            <p:ph idx="1"/>
          </p:nvPr>
        </p:nvSpPr>
        <p:spPr>
          <a:xfrm>
            <a:off x="431014" y="2683443"/>
            <a:ext cx="3755224" cy="1491124"/>
          </a:xfrm>
        </p:spPr>
        <p:txBody>
          <a:bodyPr>
            <a:noAutofit/>
          </a:bodyPr>
          <a:lstStyle/>
          <a:p>
            <a:pPr marL="0" indent="0">
              <a:buNone/>
            </a:pPr>
            <a:r>
              <a:rPr lang="en-US" dirty="0"/>
              <a:t>Chinese women and children in a holding room on Angel Island with American missionary Katherine Maurer. </a:t>
            </a:r>
            <a:r>
              <a:rPr lang="en-US" i="1" dirty="0"/>
              <a:t>California Historical Society, (</a:t>
            </a:r>
            <a:r>
              <a:rPr lang="en-US" i="1" dirty="0" err="1"/>
              <a:t>Neg</a:t>
            </a:r>
            <a:r>
              <a:rPr lang="en-US" i="1" dirty="0"/>
              <a:t>#: FN-18240</a:t>
            </a:r>
            <a:r>
              <a:rPr lang="en-US" dirty="0"/>
              <a:t>).</a:t>
            </a:r>
          </a:p>
        </p:txBody>
      </p:sp>
    </p:spTree>
    <p:extLst>
      <p:ext uri="{BB962C8B-B14F-4D97-AF65-F5344CB8AC3E}">
        <p14:creationId xmlns:p14="http://schemas.microsoft.com/office/powerpoint/2010/main" val="1058394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grpSp>
        <p:nvGrpSpPr>
          <p:cNvPr id="14" name="Group 13"/>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5" name="Straight Connector 14"/>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17" name="Rectangle 23"/>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7"/>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8"/>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9"/>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7" name="Content Placeholder 6"/>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2273" r="3" b="3"/>
          <a:stretch/>
        </p:blipFill>
        <p:spPr>
          <a:xfrm>
            <a:off x="677334" y="2159331"/>
            <a:ext cx="5423429" cy="3882362"/>
          </a:xfrm>
          <a:prstGeom prst="rect">
            <a:avLst/>
          </a:prstGeom>
        </p:spPr>
      </p:pic>
      <p:sp>
        <p:nvSpPr>
          <p:cNvPr id="4" name="Title 3"/>
          <p:cNvSpPr>
            <a:spLocks noGrp="1"/>
          </p:cNvSpPr>
          <p:nvPr>
            <p:ph type="title"/>
          </p:nvPr>
        </p:nvSpPr>
        <p:spPr>
          <a:xfrm>
            <a:off x="677334" y="799108"/>
            <a:ext cx="8596668" cy="876300"/>
          </a:xfrm>
        </p:spPr>
        <p:txBody>
          <a:bodyPr vert="horz" lIns="91440" tIns="45720" rIns="91440" bIns="45720" rtlCol="0" anchor="t">
            <a:normAutofit/>
          </a:bodyPr>
          <a:lstStyle/>
          <a:p>
            <a:r>
              <a:rPr lang="en-US" dirty="0">
                <a:solidFill>
                  <a:schemeClr val="tx2"/>
                </a:solidFill>
              </a:rPr>
              <a:t>Angel Island detentions</a:t>
            </a:r>
          </a:p>
        </p:txBody>
      </p:sp>
      <p:sp>
        <p:nvSpPr>
          <p:cNvPr id="6" name="Content Placeholder 5"/>
          <p:cNvSpPr>
            <a:spLocks noGrp="1"/>
          </p:cNvSpPr>
          <p:nvPr>
            <p:ph sz="half" idx="2"/>
          </p:nvPr>
        </p:nvSpPr>
        <p:spPr>
          <a:xfrm>
            <a:off x="6321704" y="2159331"/>
            <a:ext cx="3550959" cy="3882362"/>
          </a:xfrm>
        </p:spPr>
        <p:txBody>
          <a:bodyPr vert="horz" lIns="91440" tIns="45720" rIns="91440" bIns="45720" rtlCol="0">
            <a:normAutofit/>
          </a:bodyPr>
          <a:lstStyle/>
          <a:p>
            <a:r>
              <a:rPr lang="en-US" dirty="0">
                <a:solidFill>
                  <a:schemeClr val="tx1"/>
                </a:solidFill>
              </a:rPr>
              <a:t>Only existing image of an occupied dorm (unclear whether in detention barracks or admin building)</a:t>
            </a:r>
          </a:p>
          <a:p>
            <a:r>
              <a:rPr lang="en-US" dirty="0">
                <a:solidFill>
                  <a:schemeClr val="tx1"/>
                </a:solidFill>
              </a:rPr>
              <a:t>Crowded conditions</a:t>
            </a:r>
          </a:p>
          <a:p>
            <a:pPr lvl="1"/>
            <a:r>
              <a:rPr lang="en-US" dirty="0">
                <a:solidFill>
                  <a:schemeClr val="tx1"/>
                </a:solidFill>
              </a:rPr>
              <a:t>Wash clothes in bathroom sinks</a:t>
            </a:r>
          </a:p>
          <a:p>
            <a:pPr lvl="1"/>
            <a:r>
              <a:rPr lang="en-US" dirty="0">
                <a:solidFill>
                  <a:schemeClr val="tx1"/>
                </a:solidFill>
              </a:rPr>
              <a:t>Required to provide their own soap</a:t>
            </a:r>
          </a:p>
          <a:p>
            <a:pPr lvl="1"/>
            <a:r>
              <a:rPr lang="en-US" dirty="0">
                <a:solidFill>
                  <a:schemeClr val="tx1"/>
                </a:solidFill>
              </a:rPr>
              <a:t>Dried clothes by draping over radiators or hanging them on ropes</a:t>
            </a:r>
          </a:p>
        </p:txBody>
      </p:sp>
    </p:spTree>
    <p:extLst>
      <p:ext uri="{BB962C8B-B14F-4D97-AF65-F5344CB8AC3E}">
        <p14:creationId xmlns:p14="http://schemas.microsoft.com/office/powerpoint/2010/main" val="3400999803"/>
      </p:ext>
    </p:extLst>
  </p:cSld>
  <p:clrMapOvr>
    <a:masterClrMapping/>
  </p:clrMapOvr>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285</TotalTime>
  <Words>867</Words>
  <Application>Microsoft Macintosh PowerPoint</Application>
  <PresentationFormat>Widescreen</PresentationFormat>
  <Paragraphs>99</Paragraphs>
  <Slides>15</Slides>
  <Notes>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Mangal</vt:lpstr>
      <vt:lpstr>Trebuchet MS</vt:lpstr>
      <vt:lpstr>Wingdings</vt:lpstr>
      <vt:lpstr>Wingdings 3</vt:lpstr>
      <vt:lpstr>Facet</vt:lpstr>
      <vt:lpstr>HST 306: Rise of Mass Incarceration</vt:lpstr>
      <vt:lpstr>1891 Immigration Act</vt:lpstr>
      <vt:lpstr>Ellis Island (after Manhattan)</vt:lpstr>
      <vt:lpstr>Excludable</vt:lpstr>
      <vt:lpstr>Change in 1920s</vt:lpstr>
      <vt:lpstr>Angel Island</vt:lpstr>
      <vt:lpstr>PowerPoint Presentation</vt:lpstr>
      <vt:lpstr>PowerPoint Presentation</vt:lpstr>
      <vt:lpstr>Angel Island detentions</vt:lpstr>
      <vt:lpstr>Detentions (1910-1940)</vt:lpstr>
      <vt:lpstr>Detention centers fill beyond capacity in the 1950s</vt:lpstr>
      <vt:lpstr>Why 1942?</vt:lpstr>
      <vt:lpstr>Japanese Internment</vt:lpstr>
      <vt:lpstr>Korematsu v. United States (1944)</vt:lpstr>
      <vt:lpstr>Change in Policy (1954)</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HST 306: Rise of Mass Incarceration</dc:title>
  <dc:creator>Judith Perera</dc:creator>
  <cp:lastModifiedBy>Microsoft Office User</cp:lastModifiedBy>
  <cp:revision>82</cp:revision>
  <dcterms:created xsi:type="dcterms:W3CDTF">2017-06-12T23:13:50Z</dcterms:created>
  <dcterms:modified xsi:type="dcterms:W3CDTF">2018-05-13T03:04:02Z</dcterms:modified>
</cp:coreProperties>
</file>