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6"/>
  </p:notesMasterIdLst>
  <p:sldIdLst>
    <p:sldId id="256" r:id="rId2"/>
    <p:sldId id="258" r:id="rId3"/>
    <p:sldId id="257" r:id="rId4"/>
    <p:sldId id="281" r:id="rId5"/>
    <p:sldId id="260" r:id="rId6"/>
    <p:sldId id="261" r:id="rId7"/>
    <p:sldId id="264" r:id="rId8"/>
    <p:sldId id="267" r:id="rId9"/>
    <p:sldId id="268" r:id="rId10"/>
    <p:sldId id="269" r:id="rId11"/>
    <p:sldId id="270" r:id="rId12"/>
    <p:sldId id="271" r:id="rId13"/>
    <p:sldId id="272" r:id="rId14"/>
    <p:sldId id="266" r:id="rId15"/>
    <p:sldId id="262" r:id="rId16"/>
    <p:sldId id="273" r:id="rId17"/>
    <p:sldId id="278" r:id="rId18"/>
    <p:sldId id="280" r:id="rId19"/>
    <p:sldId id="263" r:id="rId20"/>
    <p:sldId id="274" r:id="rId21"/>
    <p:sldId id="275" r:id="rId22"/>
    <p:sldId id="276" r:id="rId23"/>
    <p:sldId id="277"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94595"/>
  </p:normalViewPr>
  <p:slideViewPr>
    <p:cSldViewPr snapToGrid="0" snapToObjects="1">
      <p:cViewPr varScale="1">
        <p:scale>
          <a:sx n="96" d="100"/>
          <a:sy n="96" d="100"/>
        </p:scale>
        <p:origin x="4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4BBD-CC4A-A048-AAF1-9585914917E5}" type="datetimeFigureOut">
              <a:rPr lang="en-US" smtClean="0"/>
              <a:t>5/12/18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FC17C-8CA0-D548-995F-277A8CCE1D36}" type="slidenum">
              <a:rPr lang="en-US" smtClean="0"/>
              <a:t>‹#›</a:t>
            </a:fld>
            <a:endParaRPr lang="en-US"/>
          </a:p>
        </p:txBody>
      </p:sp>
    </p:spTree>
    <p:extLst>
      <p:ext uri="{BB962C8B-B14F-4D97-AF65-F5344CB8AC3E}">
        <p14:creationId xmlns:p14="http://schemas.microsoft.com/office/powerpoint/2010/main" val="159878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5/12/18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5/12/18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5/12/18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8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HST 306: Rise of Mass Incarceration</a:t>
            </a:r>
          </a:p>
        </p:txBody>
      </p:sp>
      <p:sp>
        <p:nvSpPr>
          <p:cNvPr id="3" name="Subtitle 2"/>
          <p:cNvSpPr>
            <a:spLocks noGrp="1"/>
          </p:cNvSpPr>
          <p:nvPr>
            <p:ph type="subTitle" idx="1"/>
          </p:nvPr>
        </p:nvSpPr>
        <p:spPr>
          <a:xfrm>
            <a:off x="1097280" y="4680474"/>
            <a:ext cx="10058400" cy="1143000"/>
          </a:xfrm>
        </p:spPr>
        <p:txBody>
          <a:bodyPr anchor="ctr"/>
          <a:lstStyle/>
          <a:p>
            <a:r>
              <a:rPr lang="en-US" dirty="0">
                <a:solidFill>
                  <a:schemeClr val="tx1"/>
                </a:solidFill>
              </a:rPr>
              <a:t>Class 17</a:t>
            </a:r>
          </a:p>
          <a:p>
            <a:r>
              <a:rPr lang="en-US" dirty="0">
                <a:solidFill>
                  <a:schemeClr val="tx1"/>
                </a:solidFill>
              </a:rPr>
              <a:t>June 21, 2017</a:t>
            </a:r>
          </a:p>
        </p:txBody>
      </p:sp>
    </p:spTree>
    <p:extLst>
      <p:ext uri="{BB962C8B-B14F-4D97-AF65-F5344CB8AC3E}">
        <p14:creationId xmlns:p14="http://schemas.microsoft.com/office/powerpoint/2010/main" val="136947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756" y="431154"/>
            <a:ext cx="7191531" cy="5858531"/>
          </a:xfrm>
        </p:spPr>
        <p:txBody>
          <a:bodyPr>
            <a:normAutofit/>
          </a:bodyPr>
          <a:lstStyle/>
          <a:p>
            <a:r>
              <a:rPr lang="en-US" u="sng" dirty="0">
                <a:solidFill>
                  <a:schemeClr val="tx1"/>
                </a:solidFill>
              </a:rPr>
              <a:t>Black and Native American Women</a:t>
            </a:r>
          </a:p>
          <a:p>
            <a:pPr lvl="1"/>
            <a:r>
              <a:rPr lang="en-US" dirty="0">
                <a:solidFill>
                  <a:schemeClr val="tx1"/>
                </a:solidFill>
              </a:rPr>
              <a:t>Segregated from white women in reformatories</a:t>
            </a:r>
          </a:p>
          <a:p>
            <a:pPr lvl="1"/>
            <a:r>
              <a:rPr lang="en-US" dirty="0">
                <a:solidFill>
                  <a:schemeClr val="tx1"/>
                </a:solidFill>
              </a:rPr>
              <a:t>Disproportionately sentenced to men’s prisons</a:t>
            </a:r>
          </a:p>
          <a:p>
            <a:endParaRPr lang="en-US" dirty="0">
              <a:solidFill>
                <a:schemeClr val="tx1"/>
              </a:solidFill>
            </a:endParaRPr>
          </a:p>
          <a:p>
            <a:r>
              <a:rPr lang="en-US" u="sng" dirty="0">
                <a:solidFill>
                  <a:schemeClr val="tx1"/>
                </a:solidFill>
              </a:rPr>
              <a:t>Southern states after Civil War</a:t>
            </a:r>
          </a:p>
          <a:p>
            <a:pPr lvl="1"/>
            <a:r>
              <a:rPr lang="en-US" dirty="0">
                <a:solidFill>
                  <a:schemeClr val="tx1"/>
                </a:solidFill>
              </a:rPr>
              <a:t>Black women in convict leasing system</a:t>
            </a:r>
          </a:p>
          <a:p>
            <a:endParaRPr lang="en-US" dirty="0">
              <a:solidFill>
                <a:schemeClr val="tx1"/>
              </a:solidFill>
            </a:endParaRPr>
          </a:p>
          <a:p>
            <a:r>
              <a:rPr lang="en-US" u="sng" dirty="0">
                <a:solidFill>
                  <a:schemeClr val="tx1"/>
                </a:solidFill>
              </a:rPr>
              <a:t>20</a:t>
            </a:r>
            <a:r>
              <a:rPr lang="en-US" u="sng" baseline="30000" dirty="0">
                <a:solidFill>
                  <a:schemeClr val="tx1"/>
                </a:solidFill>
              </a:rPr>
              <a:t>th</a:t>
            </a:r>
            <a:r>
              <a:rPr lang="en-US" u="sng" dirty="0">
                <a:solidFill>
                  <a:schemeClr val="tx1"/>
                </a:solidFill>
              </a:rPr>
              <a:t> century</a:t>
            </a:r>
          </a:p>
          <a:p>
            <a:pPr lvl="1"/>
            <a:r>
              <a:rPr lang="en-US" dirty="0">
                <a:solidFill>
                  <a:schemeClr val="tx1"/>
                </a:solidFill>
              </a:rPr>
              <a:t>“feminized modes of punishment </a:t>
            </a:r>
            <a:r>
              <a:rPr lang="mr-IN" dirty="0">
                <a:solidFill>
                  <a:schemeClr val="tx1"/>
                </a:solidFill>
              </a:rPr>
              <a:t>–</a:t>
            </a:r>
            <a:r>
              <a:rPr lang="en-US" dirty="0">
                <a:solidFill>
                  <a:schemeClr val="tx1"/>
                </a:solidFill>
              </a:rPr>
              <a:t> the cottage system, domestic training, and so on </a:t>
            </a:r>
            <a:r>
              <a:rPr lang="mr-IN" dirty="0">
                <a:solidFill>
                  <a:schemeClr val="tx1"/>
                </a:solidFill>
              </a:rPr>
              <a:t>–</a:t>
            </a:r>
            <a:r>
              <a:rPr lang="en-US" dirty="0">
                <a:solidFill>
                  <a:schemeClr val="tx1"/>
                </a:solidFill>
              </a:rPr>
              <a:t> were designed ideologically to reform white women, relegating women of color in large part to realms of public punishment that made no pretense of offering them femininity” (p. 72)</a:t>
            </a:r>
          </a:p>
          <a:p>
            <a:endParaRPr lang="en-US" dirty="0">
              <a:solidFill>
                <a:schemeClr val="tx1"/>
              </a:solidFill>
            </a:endParaRPr>
          </a:p>
          <a:p>
            <a:r>
              <a:rPr lang="en-US" u="sng" dirty="0">
                <a:solidFill>
                  <a:schemeClr val="tx1"/>
                </a:solidFill>
              </a:rPr>
              <a:t>Late 20</a:t>
            </a:r>
            <a:r>
              <a:rPr lang="en-US" u="sng" baseline="30000" dirty="0">
                <a:solidFill>
                  <a:schemeClr val="tx1"/>
                </a:solidFill>
              </a:rPr>
              <a:t>th</a:t>
            </a:r>
            <a:r>
              <a:rPr lang="en-US" u="sng" dirty="0">
                <a:solidFill>
                  <a:schemeClr val="tx1"/>
                </a:solidFill>
              </a:rPr>
              <a:t> century/ 21</a:t>
            </a:r>
            <a:r>
              <a:rPr lang="en-US" u="sng" baseline="30000" dirty="0">
                <a:solidFill>
                  <a:schemeClr val="tx1"/>
                </a:solidFill>
              </a:rPr>
              <a:t>st</a:t>
            </a:r>
            <a:r>
              <a:rPr lang="en-US" u="sng" dirty="0">
                <a:solidFill>
                  <a:schemeClr val="tx1"/>
                </a:solidFill>
              </a:rPr>
              <a:t> century</a:t>
            </a:r>
          </a:p>
          <a:p>
            <a:pPr lvl="1"/>
            <a:r>
              <a:rPr lang="en-US" dirty="0">
                <a:solidFill>
                  <a:schemeClr val="tx1"/>
                </a:solidFill>
              </a:rPr>
              <a:t>Women’s prisons look more like male counterparts</a:t>
            </a:r>
          </a:p>
          <a:p>
            <a:pPr lvl="1"/>
            <a:r>
              <a:rPr lang="en-US" dirty="0">
                <a:solidFill>
                  <a:schemeClr val="tx1"/>
                </a:solidFill>
              </a:rPr>
              <a:t>“separate but equal” model</a:t>
            </a:r>
          </a:p>
        </p:txBody>
      </p:sp>
      <p:sp>
        <p:nvSpPr>
          <p:cNvPr id="4" name="Text Placeholder 3"/>
          <p:cNvSpPr>
            <a:spLocks noGrp="1"/>
          </p:cNvSpPr>
          <p:nvPr>
            <p:ph type="body" sz="half" idx="2"/>
          </p:nvPr>
        </p:nvSpPr>
        <p:spPr>
          <a:xfrm>
            <a:off x="367259" y="1670858"/>
            <a:ext cx="3200400" cy="3379124"/>
          </a:xfrm>
        </p:spPr>
        <p:txBody>
          <a:bodyPr anchor="ctr">
            <a:normAutofit/>
          </a:bodyPr>
          <a:lstStyle/>
          <a:p>
            <a:r>
              <a:rPr lang="en-US" sz="3000" dirty="0"/>
              <a:t>“feminized public punishment did not affect all women in the same way.” </a:t>
            </a:r>
          </a:p>
          <a:p>
            <a:r>
              <a:rPr lang="en-US" sz="3000" dirty="0"/>
              <a:t>Why?</a:t>
            </a:r>
          </a:p>
        </p:txBody>
      </p:sp>
    </p:spTree>
    <p:extLst>
      <p:ext uri="{BB962C8B-B14F-4D97-AF65-F5344CB8AC3E}">
        <p14:creationId xmlns:p14="http://schemas.microsoft.com/office/powerpoint/2010/main" val="14755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619" y="1113939"/>
            <a:ext cx="6741826" cy="4814841"/>
          </a:xfrm>
        </p:spPr>
        <p:txBody>
          <a:bodyPr/>
          <a:lstStyle/>
          <a:p>
            <a:pPr marL="0" indent="0" algn="ctr">
              <a:buNone/>
            </a:pPr>
            <a:r>
              <a:rPr lang="en-US" sz="2200" dirty="0">
                <a:solidFill>
                  <a:schemeClr val="tx1"/>
                </a:solidFill>
              </a:rPr>
              <a:t>“As the level of repression in women’s prisons increases, and, paradoxically, as the influence of domestic prison regimes recedes, sexual abuse </a:t>
            </a:r>
            <a:r>
              <a:rPr lang="mr-IN" sz="2200" dirty="0">
                <a:solidFill>
                  <a:schemeClr val="tx1"/>
                </a:solidFill>
              </a:rPr>
              <a:t>–</a:t>
            </a:r>
            <a:r>
              <a:rPr lang="en-US" sz="2200" dirty="0">
                <a:solidFill>
                  <a:schemeClr val="tx1"/>
                </a:solidFill>
              </a:rPr>
              <a:t> which, like domestic violence, is yet another dimension of the privatized punishment of women </a:t>
            </a:r>
            <a:r>
              <a:rPr lang="mr-IN" sz="2200" dirty="0">
                <a:solidFill>
                  <a:schemeClr val="tx1"/>
                </a:solidFill>
              </a:rPr>
              <a:t>–</a:t>
            </a:r>
            <a:r>
              <a:rPr lang="en-US" sz="2200" dirty="0">
                <a:solidFill>
                  <a:schemeClr val="tx1"/>
                </a:solidFill>
              </a:rPr>
              <a:t> has become an institutionalized component of punishment behind prison walls. Although guard-on-prisoner sexual abuse is not sanctioned as such, the widespread leniency with which offending officers are treated suggests that for women, prison is a space in which the threat of sexualized violence that looms in the larger society is effectively sanctioned as a routine aspect of the landscape of punishment behind prison walls.”</a:t>
            </a:r>
          </a:p>
          <a:p>
            <a:pPr marL="0" indent="0" algn="ctr">
              <a:buNone/>
            </a:pPr>
            <a:endParaRPr lang="en-US" sz="2200" dirty="0">
              <a:solidFill>
                <a:schemeClr val="tx1"/>
              </a:solidFill>
            </a:endParaRPr>
          </a:p>
          <a:p>
            <a:pPr marL="0" indent="0" algn="ctr">
              <a:buNone/>
            </a:pPr>
            <a:r>
              <a:rPr lang="en-US" dirty="0"/>
              <a:t>(Davis, </a:t>
            </a:r>
            <a:r>
              <a:rPr lang="en-US" i="1" dirty="0"/>
              <a:t>Are Prisons Obsolete?</a:t>
            </a:r>
            <a:r>
              <a:rPr lang="en-US" dirty="0"/>
              <a:t>, p. 77-78)</a:t>
            </a:r>
          </a:p>
        </p:txBody>
      </p:sp>
      <p:sp>
        <p:nvSpPr>
          <p:cNvPr id="4" name="Text Placeholder 3"/>
          <p:cNvSpPr>
            <a:spLocks noGrp="1"/>
          </p:cNvSpPr>
          <p:nvPr>
            <p:ph type="body" sz="half" idx="2"/>
          </p:nvPr>
        </p:nvSpPr>
        <p:spPr>
          <a:xfrm>
            <a:off x="457200" y="1831798"/>
            <a:ext cx="3200400" cy="3379124"/>
          </a:xfrm>
        </p:spPr>
        <p:txBody>
          <a:bodyPr anchor="ctr">
            <a:normAutofit/>
          </a:bodyPr>
          <a:lstStyle/>
          <a:p>
            <a:r>
              <a:rPr lang="en-US" sz="3900" dirty="0"/>
              <a:t>Sexual abuse and privatized punishment of women</a:t>
            </a:r>
          </a:p>
        </p:txBody>
      </p:sp>
    </p:spTree>
    <p:extLst>
      <p:ext uri="{BB962C8B-B14F-4D97-AF65-F5344CB8AC3E}">
        <p14:creationId xmlns:p14="http://schemas.microsoft.com/office/powerpoint/2010/main" val="9301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470" y="760125"/>
            <a:ext cx="6858000" cy="5200588"/>
          </a:xfrm>
        </p:spPr>
        <p:txBody>
          <a:bodyPr>
            <a:normAutofit/>
          </a:bodyPr>
          <a:lstStyle/>
          <a:p>
            <a:r>
              <a:rPr lang="en-US" sz="2200" dirty="0">
                <a:solidFill>
                  <a:schemeClr val="tx1"/>
                </a:solidFill>
              </a:rPr>
              <a:t>“Ideologies of sexuality </a:t>
            </a:r>
            <a:r>
              <a:rPr lang="mr-IN" sz="2200" dirty="0">
                <a:solidFill>
                  <a:schemeClr val="tx1"/>
                </a:solidFill>
              </a:rPr>
              <a:t>–</a:t>
            </a:r>
            <a:r>
              <a:rPr lang="en-US" sz="2200" dirty="0">
                <a:solidFill>
                  <a:schemeClr val="tx1"/>
                </a:solidFill>
              </a:rPr>
              <a:t> and particularly the intersection of race and sexuality </a:t>
            </a:r>
            <a:r>
              <a:rPr lang="mr-IN" sz="2200" dirty="0">
                <a:solidFill>
                  <a:schemeClr val="tx1"/>
                </a:solidFill>
              </a:rPr>
              <a:t>–</a:t>
            </a:r>
            <a:r>
              <a:rPr lang="en-US" sz="2200" dirty="0">
                <a:solidFill>
                  <a:schemeClr val="tx1"/>
                </a:solidFill>
              </a:rPr>
              <a:t> have had a profound effect on the representations of and treatment received by women of color both within and outside the prison. Of course, black and Latino men experience a perilous continuity in the way they are treated</a:t>
            </a:r>
            <a:r>
              <a:rPr lang="mr-IN" sz="2200" dirty="0">
                <a:solidFill>
                  <a:schemeClr val="tx1"/>
                </a:solidFill>
              </a:rPr>
              <a:t>…</a:t>
            </a:r>
            <a:r>
              <a:rPr lang="en-US" sz="2200" dirty="0">
                <a:solidFill>
                  <a:schemeClr val="tx1"/>
                </a:solidFill>
              </a:rPr>
              <a:t> For women, the continuity of treatment from the free world to the universe of the prison is even more complicated, since they also confront forms of violence in prison that they have confronted in their homes and intimate relationships.</a:t>
            </a:r>
          </a:p>
          <a:p>
            <a:r>
              <a:rPr lang="en-US" sz="2200" dirty="0">
                <a:solidFill>
                  <a:schemeClr val="tx1"/>
                </a:solidFill>
              </a:rPr>
              <a:t>The criminalization of black and Latina women includes persisting images of </a:t>
            </a:r>
            <a:r>
              <a:rPr lang="en-US" sz="2200" dirty="0" err="1">
                <a:solidFill>
                  <a:schemeClr val="tx1"/>
                </a:solidFill>
              </a:rPr>
              <a:t>hypersexuality</a:t>
            </a:r>
            <a:r>
              <a:rPr lang="en-US" sz="2200" dirty="0">
                <a:solidFill>
                  <a:schemeClr val="tx1"/>
                </a:solidFill>
              </a:rPr>
              <a:t> that serve to justify sexual assaults against them both in and outside of prison.”</a:t>
            </a:r>
          </a:p>
          <a:p>
            <a:endParaRPr lang="en-US" dirty="0"/>
          </a:p>
          <a:p>
            <a:r>
              <a:rPr lang="en-US" dirty="0"/>
              <a:t>(Davis, </a:t>
            </a:r>
            <a:r>
              <a:rPr lang="en-US" i="1" dirty="0"/>
              <a:t>Are Prisons Obsolete?</a:t>
            </a:r>
            <a:r>
              <a:rPr lang="en-US" dirty="0"/>
              <a:t>, p. 79-80)</a:t>
            </a:r>
          </a:p>
        </p:txBody>
      </p:sp>
      <p:sp>
        <p:nvSpPr>
          <p:cNvPr id="4" name="Text Placeholder 3"/>
          <p:cNvSpPr>
            <a:spLocks noGrp="1"/>
          </p:cNvSpPr>
          <p:nvPr>
            <p:ph type="body" sz="half" idx="2"/>
          </p:nvPr>
        </p:nvSpPr>
        <p:spPr>
          <a:xfrm>
            <a:off x="403412" y="788731"/>
            <a:ext cx="3200400" cy="5143377"/>
          </a:xfrm>
        </p:spPr>
        <p:txBody>
          <a:bodyPr anchor="ctr">
            <a:noAutofit/>
          </a:bodyPr>
          <a:lstStyle/>
          <a:p>
            <a:r>
              <a:rPr lang="en-US" sz="3000" dirty="0"/>
              <a:t>“The violent </a:t>
            </a:r>
            <a:r>
              <a:rPr lang="en-US" sz="3000" dirty="0" err="1"/>
              <a:t>sexualization</a:t>
            </a:r>
            <a:r>
              <a:rPr lang="en-US" sz="3000" dirty="0"/>
              <a:t> of prison life within women’s institutions raises a number of issues that may help us develop further our critique of the prison system”</a:t>
            </a:r>
          </a:p>
        </p:txBody>
      </p:sp>
    </p:spTree>
    <p:extLst>
      <p:ext uri="{BB962C8B-B14F-4D97-AF65-F5344CB8AC3E}">
        <p14:creationId xmlns:p14="http://schemas.microsoft.com/office/powerpoint/2010/main" val="19679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3023" y="1407417"/>
            <a:ext cx="6858000" cy="3906004"/>
          </a:xfrm>
        </p:spPr>
        <p:txBody>
          <a:bodyPr>
            <a:normAutofit/>
          </a:bodyPr>
          <a:lstStyle/>
          <a:p>
            <a:r>
              <a:rPr lang="en-US" sz="2200" dirty="0">
                <a:solidFill>
                  <a:schemeClr val="tx1"/>
                </a:solidFill>
              </a:rPr>
              <a:t>“Sexual abuse is surreptitiously incorporated into one of the most habitual aspects of women’s imprisonment, the strip search. As activists and prisoners themselves have pointed out, the state itself is directly implicated in this routinization of sexual abuse, both in permitting such conditions that render women vulnerable to explicit sexual coercion carried out by guards and other prison staff and by incorporating into routine policy such practices as the strip search and body cavity search.”</a:t>
            </a:r>
          </a:p>
          <a:p>
            <a:endParaRPr lang="en-US" dirty="0"/>
          </a:p>
          <a:p>
            <a:r>
              <a:rPr lang="en-US" dirty="0"/>
              <a:t>(Davis, </a:t>
            </a:r>
            <a:r>
              <a:rPr lang="en-US" i="1" dirty="0"/>
              <a:t>Are Prisons Obsolete?</a:t>
            </a:r>
            <a:r>
              <a:rPr lang="en-US" dirty="0"/>
              <a:t>, p. 81)</a:t>
            </a:r>
          </a:p>
        </p:txBody>
      </p:sp>
      <p:sp>
        <p:nvSpPr>
          <p:cNvPr id="4" name="Text Placeholder 3"/>
          <p:cNvSpPr>
            <a:spLocks noGrp="1"/>
          </p:cNvSpPr>
          <p:nvPr>
            <p:ph type="body" sz="half" idx="2"/>
          </p:nvPr>
        </p:nvSpPr>
        <p:spPr>
          <a:xfrm>
            <a:off x="403412" y="788731"/>
            <a:ext cx="3200400" cy="5143377"/>
          </a:xfrm>
        </p:spPr>
        <p:txBody>
          <a:bodyPr anchor="ctr">
            <a:noAutofit/>
          </a:bodyPr>
          <a:lstStyle/>
          <a:p>
            <a:r>
              <a:rPr lang="en-US" sz="3200" dirty="0"/>
              <a:t>The strip search</a:t>
            </a:r>
          </a:p>
        </p:txBody>
      </p:sp>
    </p:spTree>
    <p:extLst>
      <p:ext uri="{BB962C8B-B14F-4D97-AF65-F5344CB8AC3E}">
        <p14:creationId xmlns:p14="http://schemas.microsoft.com/office/powerpoint/2010/main" val="20004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060" y="1365229"/>
            <a:ext cx="7225259" cy="3990382"/>
          </a:xfrm>
        </p:spPr>
        <p:txBody>
          <a:bodyPr>
            <a:normAutofit/>
          </a:bodyPr>
          <a:lstStyle/>
          <a:p>
            <a:pPr marL="0" indent="0" algn="ctr">
              <a:buNone/>
            </a:pPr>
            <a:r>
              <a:rPr lang="en-US" sz="2400" dirty="0">
                <a:solidFill>
                  <a:schemeClr val="tx1"/>
                </a:solidFill>
              </a:rPr>
              <a:t>“Because the call to abolish the prison as the dominant form of punishment cannot ignore the extent to which the institution of the prison has </a:t>
            </a:r>
            <a:r>
              <a:rPr lang="en-US" sz="2400" b="1" dirty="0">
                <a:solidFill>
                  <a:schemeClr val="tx1"/>
                </a:solidFill>
              </a:rPr>
              <a:t>stockpiled ideas and practices </a:t>
            </a:r>
            <a:r>
              <a:rPr lang="en-US" sz="2400" dirty="0">
                <a:solidFill>
                  <a:schemeClr val="tx1"/>
                </a:solidFill>
              </a:rPr>
              <a:t>that are hopefully approaching obsolescence in the larger society, but that retain all their ghastly vitality behind prison walls. The destructive combination of racism and misogyny, however much it has been challenged by social movements, scholarship, and art over the last three decades, retains all its awful consequences within women’s prisons.”</a:t>
            </a:r>
          </a:p>
          <a:p>
            <a:pPr marL="0" indent="0" algn="ctr">
              <a:buNone/>
            </a:pPr>
            <a:r>
              <a:rPr lang="en-US" dirty="0"/>
              <a:t>(Davis, </a:t>
            </a:r>
            <a:r>
              <a:rPr lang="en-US" i="1" dirty="0"/>
              <a:t>Are Prisons Obsolete?</a:t>
            </a:r>
            <a:r>
              <a:rPr lang="en-US" dirty="0"/>
              <a:t>, p. 83)</a:t>
            </a:r>
          </a:p>
        </p:txBody>
      </p:sp>
      <p:sp>
        <p:nvSpPr>
          <p:cNvPr id="4" name="Text Placeholder 3"/>
          <p:cNvSpPr>
            <a:spLocks noGrp="1"/>
          </p:cNvSpPr>
          <p:nvPr>
            <p:ph type="body" sz="half" idx="2"/>
          </p:nvPr>
        </p:nvSpPr>
        <p:spPr>
          <a:xfrm>
            <a:off x="472190" y="1024782"/>
            <a:ext cx="3200400" cy="4671276"/>
          </a:xfrm>
        </p:spPr>
        <p:txBody>
          <a:bodyPr anchor="ctr">
            <a:noAutofit/>
          </a:bodyPr>
          <a:lstStyle/>
          <a:p>
            <a:r>
              <a:rPr lang="en-US" sz="3000" dirty="0"/>
              <a:t>Why is an understanding of the pervasiveness of sexual abuse in women’s prisons an important element of a radical analysis of the prison system?</a:t>
            </a:r>
          </a:p>
        </p:txBody>
      </p:sp>
    </p:spTree>
    <p:extLst>
      <p:ext uri="{BB962C8B-B14F-4D97-AF65-F5344CB8AC3E}">
        <p14:creationId xmlns:p14="http://schemas.microsoft.com/office/powerpoint/2010/main" val="18297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duotone>
              <a:prstClr val="black"/>
              <a:schemeClr val="tx2">
                <a:tint val="45000"/>
                <a:satMod val="400000"/>
              </a:schemeClr>
            </a:duotone>
            <a:alphaModFix amt="65000"/>
          </a:blip>
          <a:srcRect t="17522" r="9091"/>
          <a:stretch/>
        </p:blipFill>
        <p:spPr>
          <a:xfrm>
            <a:off x="20" y="10"/>
            <a:ext cx="12191980" cy="685799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2792" y="573779"/>
            <a:ext cx="5982325" cy="1666501"/>
          </a:xfrm>
        </p:spPr>
        <p:txBody>
          <a:bodyPr vert="horz" lIns="91440" tIns="45720" rIns="91440" bIns="45720" rtlCol="0" anchor="b">
            <a:normAutofit/>
          </a:bodyPr>
          <a:lstStyle/>
          <a:p>
            <a:r>
              <a:rPr lang="en-US" sz="5400" b="1" dirty="0"/>
              <a:t>CHAPTER FIVE</a:t>
            </a:r>
          </a:p>
        </p:txBody>
      </p:sp>
      <p:sp>
        <p:nvSpPr>
          <p:cNvPr id="4" name="Text Placeholder 3"/>
          <p:cNvSpPr>
            <a:spLocks noGrp="1"/>
          </p:cNvSpPr>
          <p:nvPr>
            <p:ph type="body" sz="half" idx="2"/>
          </p:nvPr>
        </p:nvSpPr>
        <p:spPr>
          <a:xfrm>
            <a:off x="1097264" y="2240280"/>
            <a:ext cx="5982325" cy="3652667"/>
          </a:xfrm>
        </p:spPr>
        <p:txBody>
          <a:bodyPr vert="horz" lIns="0" tIns="45720" rIns="0" bIns="45720" rtlCol="0" anchor="ctr">
            <a:normAutofit/>
          </a:bodyPr>
          <a:lstStyle/>
          <a:p>
            <a:r>
              <a:rPr lang="en-US" sz="2400" b="1" dirty="0"/>
              <a:t>The Prison Industrial Complex</a:t>
            </a:r>
          </a:p>
        </p:txBody>
      </p:sp>
    </p:spTree>
    <p:extLst>
      <p:ext uri="{BB962C8B-B14F-4D97-AF65-F5344CB8AC3E}">
        <p14:creationId xmlns:p14="http://schemas.microsoft.com/office/powerpoint/2010/main" val="328780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3023" y="1731063"/>
            <a:ext cx="6858000" cy="3258712"/>
          </a:xfrm>
        </p:spPr>
        <p:txBody>
          <a:bodyPr>
            <a:normAutofit/>
          </a:bodyPr>
          <a:lstStyle/>
          <a:p>
            <a:r>
              <a:rPr lang="en-US" sz="2200" dirty="0">
                <a:solidFill>
                  <a:schemeClr val="tx1"/>
                </a:solidFill>
              </a:rPr>
              <a:t>“The term “prison industrial complex” was introduced by activists and scholars to contest prevailing beliefs that increased levels of crime were the root cause of mounting prison populations. Instead, they argued, prison construction and the attendant drive to fill these new structures with human bodies have been driven by ideologies of racism and the pursuit of profit.”</a:t>
            </a:r>
          </a:p>
          <a:p>
            <a:endParaRPr lang="en-US" dirty="0"/>
          </a:p>
          <a:p>
            <a:r>
              <a:rPr lang="en-US" dirty="0"/>
              <a:t>(Davis, </a:t>
            </a:r>
            <a:r>
              <a:rPr lang="en-US" i="1" dirty="0"/>
              <a:t>Are Prisons Obsolete?</a:t>
            </a:r>
            <a:r>
              <a:rPr lang="en-US" dirty="0"/>
              <a:t>, p. 84)</a:t>
            </a:r>
          </a:p>
        </p:txBody>
      </p:sp>
      <p:sp>
        <p:nvSpPr>
          <p:cNvPr id="4" name="Text Placeholder 3"/>
          <p:cNvSpPr>
            <a:spLocks noGrp="1"/>
          </p:cNvSpPr>
          <p:nvPr>
            <p:ph type="body" sz="half" idx="2"/>
          </p:nvPr>
        </p:nvSpPr>
        <p:spPr>
          <a:xfrm>
            <a:off x="403412" y="788731"/>
            <a:ext cx="3200400" cy="5143377"/>
          </a:xfrm>
        </p:spPr>
        <p:txBody>
          <a:bodyPr anchor="ctr">
            <a:noAutofit/>
          </a:bodyPr>
          <a:lstStyle/>
          <a:p>
            <a:r>
              <a:rPr lang="en-US" sz="3200" dirty="0"/>
              <a:t>The term “prison industrial complex”?</a:t>
            </a:r>
          </a:p>
        </p:txBody>
      </p:sp>
    </p:spTree>
    <p:extLst>
      <p:ext uri="{BB962C8B-B14F-4D97-AF65-F5344CB8AC3E}">
        <p14:creationId xmlns:p14="http://schemas.microsoft.com/office/powerpoint/2010/main" val="5887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4568" y="996931"/>
            <a:ext cx="7593107" cy="4726978"/>
          </a:xfrm>
        </p:spPr>
        <p:txBody>
          <a:bodyPr>
            <a:noAutofit/>
          </a:bodyPr>
          <a:lstStyle/>
          <a:p>
            <a:pPr>
              <a:buFont typeface="Arial" charset="0"/>
              <a:buChar char="•"/>
            </a:pPr>
            <a:r>
              <a:rPr lang="en-US" sz="2400" dirty="0">
                <a:solidFill>
                  <a:schemeClr val="tx1"/>
                </a:solidFill>
              </a:rPr>
              <a:t> “symbiotic. These two complexes mutually support and promote each other and, in fact, often share technologies” (p. 86).</a:t>
            </a:r>
          </a:p>
          <a:p>
            <a:pPr>
              <a:buFont typeface="Arial" charset="0"/>
              <a:buChar char="•"/>
            </a:pPr>
            <a:endParaRPr lang="en-US" sz="2400" dirty="0">
              <a:solidFill>
                <a:schemeClr val="tx1"/>
              </a:solidFill>
            </a:endParaRPr>
          </a:p>
          <a:p>
            <a:pPr>
              <a:buFont typeface="Arial" charset="0"/>
              <a:buChar char="•"/>
            </a:pPr>
            <a:r>
              <a:rPr lang="en-US" sz="2400" dirty="0">
                <a:solidFill>
                  <a:schemeClr val="tx1"/>
                </a:solidFill>
              </a:rPr>
              <a:t> Share important structural features</a:t>
            </a:r>
          </a:p>
          <a:p>
            <a:pPr lvl="1">
              <a:buFont typeface="Arial" charset="0"/>
              <a:buChar char="•"/>
            </a:pPr>
            <a:r>
              <a:rPr lang="en-US" sz="2000" dirty="0">
                <a:solidFill>
                  <a:schemeClr val="tx1"/>
                </a:solidFill>
              </a:rPr>
              <a:t>Both generate huge profits from processes of social destruction</a:t>
            </a:r>
          </a:p>
          <a:p>
            <a:pPr lvl="2">
              <a:buFont typeface="Arial" charset="0"/>
              <a:buChar char="•"/>
            </a:pPr>
            <a:r>
              <a:rPr lang="en-US" sz="1600" dirty="0">
                <a:solidFill>
                  <a:schemeClr val="tx1"/>
                </a:solidFill>
              </a:rPr>
              <a:t>That which is advantageous to corporations, elected officials, and government agents causes grief and devastation in poor and racially dominated communities in the U.S. and around the world</a:t>
            </a:r>
          </a:p>
          <a:p>
            <a:pPr lvl="1">
              <a:buFont typeface="Arial" charset="0"/>
              <a:buChar char="•"/>
            </a:pPr>
            <a:r>
              <a:rPr lang="en-US" sz="2000" dirty="0">
                <a:solidFill>
                  <a:schemeClr val="tx1"/>
                </a:solidFill>
              </a:rPr>
              <a:t>“transformation of imprisoned bodies </a:t>
            </a:r>
            <a:r>
              <a:rPr lang="mr-IN" sz="2000" dirty="0">
                <a:solidFill>
                  <a:schemeClr val="tx1"/>
                </a:solidFill>
              </a:rPr>
              <a:t>–</a:t>
            </a:r>
            <a:r>
              <a:rPr lang="en-US" sz="2000" dirty="0">
                <a:solidFill>
                  <a:schemeClr val="tx1"/>
                </a:solidFill>
              </a:rPr>
              <a:t> and they are in their majority bodies of color </a:t>
            </a:r>
            <a:r>
              <a:rPr lang="mr-IN" sz="2000" dirty="0">
                <a:solidFill>
                  <a:schemeClr val="tx1"/>
                </a:solidFill>
              </a:rPr>
              <a:t>–</a:t>
            </a:r>
            <a:r>
              <a:rPr lang="en-US" sz="2000" dirty="0">
                <a:solidFill>
                  <a:schemeClr val="tx1"/>
                </a:solidFill>
              </a:rPr>
              <a:t> into sources of profit who consume and also often produce all kinds of commodities, devours public funds, which might otherwise be available for social programs such as education, housing, childcare, recreation, and drug programs” (p. 88).</a:t>
            </a:r>
          </a:p>
        </p:txBody>
      </p:sp>
      <p:sp>
        <p:nvSpPr>
          <p:cNvPr id="4" name="Text Placeholder 3"/>
          <p:cNvSpPr>
            <a:spLocks noGrp="1"/>
          </p:cNvSpPr>
          <p:nvPr>
            <p:ph type="body" sz="half" idx="2"/>
          </p:nvPr>
        </p:nvSpPr>
        <p:spPr>
          <a:xfrm>
            <a:off x="403412" y="1670858"/>
            <a:ext cx="3200400" cy="3379124"/>
          </a:xfrm>
        </p:spPr>
        <p:txBody>
          <a:bodyPr anchor="ctr">
            <a:normAutofit/>
          </a:bodyPr>
          <a:lstStyle/>
          <a:p>
            <a:r>
              <a:rPr lang="en-US" sz="3200" dirty="0"/>
              <a:t>Relationship between the military industrial complex and the prison industrial complex?</a:t>
            </a:r>
          </a:p>
        </p:txBody>
      </p:sp>
    </p:spTree>
    <p:extLst>
      <p:ext uri="{BB962C8B-B14F-4D97-AF65-F5344CB8AC3E}">
        <p14:creationId xmlns:p14="http://schemas.microsoft.com/office/powerpoint/2010/main" val="13786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0258" y="731520"/>
            <a:ext cx="6723529" cy="5257800"/>
          </a:xfrm>
        </p:spPr>
        <p:txBody>
          <a:bodyPr/>
          <a:lstStyle/>
          <a:p>
            <a:pPr>
              <a:buFont typeface="Arial" charset="0"/>
              <a:buChar char="•"/>
            </a:pPr>
            <a:r>
              <a:rPr lang="en-US" dirty="0">
                <a:solidFill>
                  <a:schemeClr val="tx1"/>
                </a:solidFill>
              </a:rPr>
              <a:t> “this is only the most visible dimension of the prison industrial complex, and it should not lead us to ignore the more comprehensive corporatization that is a feature of contemporary punishment. As compared to earlier historical eras, the prison economy is </a:t>
            </a:r>
            <a:r>
              <a:rPr lang="en-US" b="1" dirty="0">
                <a:solidFill>
                  <a:schemeClr val="tx1"/>
                </a:solidFill>
              </a:rPr>
              <a:t>no longer a small, identifiable, and containable set of markets</a:t>
            </a:r>
            <a:r>
              <a:rPr lang="en-US" dirty="0">
                <a:solidFill>
                  <a:schemeClr val="tx1"/>
                </a:solidFill>
              </a:rPr>
              <a:t>. Many corporations, whose names are highly recognizable by “free world” consumers, have discovered new possibilities for expansion by selling their products to correctional facilities” (p. 99).</a:t>
            </a:r>
          </a:p>
          <a:p>
            <a:pPr>
              <a:buFont typeface="Arial" charset="0"/>
              <a:buChar char="•"/>
            </a:pPr>
            <a:endParaRPr lang="en-US" dirty="0">
              <a:solidFill>
                <a:schemeClr val="tx1"/>
              </a:solidFill>
            </a:endParaRPr>
          </a:p>
          <a:p>
            <a:pPr>
              <a:buFont typeface="Arial" charset="0"/>
              <a:buChar char="•"/>
            </a:pPr>
            <a:r>
              <a:rPr lang="en-US" dirty="0">
                <a:solidFill>
                  <a:schemeClr val="tx1"/>
                </a:solidFill>
              </a:rPr>
              <a:t> “Private prisons are direct sources of profit for the companies that run them, but public prisons have become so thoroughly saturated with the profit-producing products and services of private corporations that the distinction is not as meaningful as one might suspect</a:t>
            </a:r>
            <a:r>
              <a:rPr lang="mr-IN" dirty="0">
                <a:solidFill>
                  <a:schemeClr val="tx1"/>
                </a:solidFill>
              </a:rPr>
              <a:t>…</a:t>
            </a:r>
            <a:r>
              <a:rPr lang="en-US" dirty="0">
                <a:solidFill>
                  <a:schemeClr val="tx1"/>
                </a:solidFill>
              </a:rPr>
              <a:t> public prisons are now equally tied to the corporate economy and constitute an ever-growing source of capitalist profit” (p. 99-100).</a:t>
            </a:r>
          </a:p>
        </p:txBody>
      </p:sp>
      <p:sp>
        <p:nvSpPr>
          <p:cNvPr id="4" name="Text Placeholder 3"/>
          <p:cNvSpPr>
            <a:spLocks noGrp="1"/>
          </p:cNvSpPr>
          <p:nvPr>
            <p:ph type="body" sz="half" idx="2"/>
          </p:nvPr>
        </p:nvSpPr>
        <p:spPr>
          <a:xfrm>
            <a:off x="403412" y="1670858"/>
            <a:ext cx="3200400" cy="3379124"/>
          </a:xfrm>
        </p:spPr>
        <p:txBody>
          <a:bodyPr anchor="ctr">
            <a:normAutofit/>
          </a:bodyPr>
          <a:lstStyle/>
          <a:p>
            <a:r>
              <a:rPr lang="en-US" sz="3200" dirty="0"/>
              <a:t>“not enough to evoke the looming power of the private prison business” </a:t>
            </a:r>
            <a:r>
              <a:rPr lang="mr-IN" sz="3200" dirty="0"/>
              <a:t>–</a:t>
            </a:r>
            <a:r>
              <a:rPr lang="en-US" sz="3200" dirty="0"/>
              <a:t> why?</a:t>
            </a:r>
          </a:p>
        </p:txBody>
      </p:sp>
    </p:spTree>
    <p:extLst>
      <p:ext uri="{BB962C8B-B14F-4D97-AF65-F5344CB8AC3E}">
        <p14:creationId xmlns:p14="http://schemas.microsoft.com/office/powerpoint/2010/main" val="178621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duotone>
              <a:prstClr val="black"/>
              <a:schemeClr val="tx2">
                <a:tint val="45000"/>
                <a:satMod val="400000"/>
              </a:schemeClr>
            </a:duotone>
            <a:alphaModFix amt="65000"/>
          </a:blip>
          <a:srcRect t="1542" r="19595" b="7547"/>
          <a:stretch/>
        </p:blipFill>
        <p:spPr>
          <a:xfrm>
            <a:off x="20" y="10"/>
            <a:ext cx="12191980" cy="685799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2791" y="573779"/>
            <a:ext cx="5982325" cy="1666501"/>
          </a:xfrm>
        </p:spPr>
        <p:txBody>
          <a:bodyPr vert="horz" lIns="91440" tIns="45720" rIns="91440" bIns="45720" rtlCol="0" anchor="b">
            <a:normAutofit/>
          </a:bodyPr>
          <a:lstStyle/>
          <a:p>
            <a:r>
              <a:rPr lang="en-US" sz="5400" b="1" dirty="0"/>
              <a:t>CHAPTER SIX</a:t>
            </a:r>
          </a:p>
        </p:txBody>
      </p:sp>
      <p:sp>
        <p:nvSpPr>
          <p:cNvPr id="4" name="Text Placeholder 3"/>
          <p:cNvSpPr>
            <a:spLocks noGrp="1"/>
          </p:cNvSpPr>
          <p:nvPr>
            <p:ph type="body" sz="half" idx="2"/>
          </p:nvPr>
        </p:nvSpPr>
        <p:spPr>
          <a:xfrm>
            <a:off x="1097264" y="2240280"/>
            <a:ext cx="5982325" cy="3652667"/>
          </a:xfrm>
        </p:spPr>
        <p:txBody>
          <a:bodyPr vert="horz" lIns="0" tIns="45720" rIns="0" bIns="45720" rtlCol="0" anchor="ctr">
            <a:normAutofit/>
          </a:bodyPr>
          <a:lstStyle/>
          <a:p>
            <a:r>
              <a:rPr lang="en-US" sz="2400" b="1"/>
              <a:t>Abolitionist Alternatives</a:t>
            </a:r>
          </a:p>
        </p:txBody>
      </p:sp>
    </p:spTree>
    <p:extLst>
      <p:ext uri="{BB962C8B-B14F-4D97-AF65-F5344CB8AC3E}">
        <p14:creationId xmlns:p14="http://schemas.microsoft.com/office/powerpoint/2010/main" val="186459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Course Evaluations</a:t>
            </a:r>
          </a:p>
        </p:txBody>
      </p:sp>
      <p:sp>
        <p:nvSpPr>
          <p:cNvPr id="3" name="Content Placeholder 2"/>
          <p:cNvSpPr>
            <a:spLocks noGrp="1"/>
          </p:cNvSpPr>
          <p:nvPr>
            <p:ph idx="1"/>
          </p:nvPr>
        </p:nvSpPr>
        <p:spPr/>
        <p:txBody>
          <a:bodyPr anchor="ctr">
            <a:normAutofit/>
          </a:bodyPr>
          <a:lstStyle/>
          <a:p>
            <a:r>
              <a:rPr lang="en-US" sz="2800" b="1" i="1" dirty="0">
                <a:solidFill>
                  <a:schemeClr val="tx1"/>
                </a:solidFill>
              </a:rPr>
              <a:t> Extra credit for everyone if at least 25 students fill them out!</a:t>
            </a:r>
          </a:p>
        </p:txBody>
      </p:sp>
    </p:spTree>
    <p:extLst>
      <p:ext uri="{BB962C8B-B14F-4D97-AF65-F5344CB8AC3E}">
        <p14:creationId xmlns:p14="http://schemas.microsoft.com/office/powerpoint/2010/main" val="6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846" y="1763948"/>
            <a:ext cx="7557247" cy="3192943"/>
          </a:xfrm>
        </p:spPr>
        <p:txBody>
          <a:bodyPr>
            <a:noAutofit/>
          </a:bodyPr>
          <a:lstStyle/>
          <a:p>
            <a:pPr>
              <a:buFont typeface="Arial" charset="0"/>
              <a:buChar char="•"/>
            </a:pPr>
            <a:r>
              <a:rPr lang="en-US" sz="2400" b="1" u="sng" dirty="0">
                <a:solidFill>
                  <a:schemeClr val="tx1"/>
                </a:solidFill>
              </a:rPr>
              <a:t> STEP 1</a:t>
            </a:r>
            <a:r>
              <a:rPr lang="en-US" sz="2400" dirty="0">
                <a:solidFill>
                  <a:schemeClr val="tx1"/>
                </a:solidFill>
              </a:rPr>
              <a:t>: “</a:t>
            </a:r>
            <a:r>
              <a:rPr lang="en-US" sz="2400" b="1" dirty="0">
                <a:solidFill>
                  <a:schemeClr val="tx1"/>
                </a:solidFill>
              </a:rPr>
              <a:t>let go of desire to discover one single alternative </a:t>
            </a:r>
            <a:r>
              <a:rPr lang="en-US" sz="2400" dirty="0">
                <a:solidFill>
                  <a:schemeClr val="tx1"/>
                </a:solidFill>
              </a:rPr>
              <a:t>system of punishment that would occupy the same footprint as the prison system” (p. 106)</a:t>
            </a:r>
          </a:p>
          <a:p>
            <a:pPr lvl="1"/>
            <a:r>
              <a:rPr lang="en-US" sz="2000" dirty="0">
                <a:solidFill>
                  <a:schemeClr val="tx1"/>
                </a:solidFill>
              </a:rPr>
              <a:t>Prison-industrial complex = “a set of symbiotic relationships among correctional communities, transnational corporations, media conglomerates, guards’ unions, and legislative and court agendas” (p. 107)</a:t>
            </a:r>
          </a:p>
          <a:p>
            <a:pPr lvl="1"/>
            <a:r>
              <a:rPr lang="en-US" sz="2000" dirty="0">
                <a:solidFill>
                  <a:schemeClr val="tx1"/>
                </a:solidFill>
              </a:rPr>
              <a:t>“the most effective abolitionist strategies will contest these relationships and propose alternatives that pull them apart” (p. 107)</a:t>
            </a:r>
          </a:p>
        </p:txBody>
      </p:sp>
      <p:sp>
        <p:nvSpPr>
          <p:cNvPr id="4" name="Text Placeholder 3"/>
          <p:cNvSpPr>
            <a:spLocks noGrp="1"/>
          </p:cNvSpPr>
          <p:nvPr>
            <p:ph type="body" sz="half" idx="2"/>
          </p:nvPr>
        </p:nvSpPr>
        <p:spPr>
          <a:xfrm>
            <a:off x="443753" y="1670858"/>
            <a:ext cx="3200400" cy="3379124"/>
          </a:xfrm>
        </p:spPr>
        <p:txBody>
          <a:bodyPr anchor="ctr">
            <a:normAutofit/>
          </a:bodyPr>
          <a:lstStyle/>
          <a:p>
            <a:r>
              <a:rPr lang="en-US" sz="4000" dirty="0"/>
              <a:t>Steps toward prison abolition?</a:t>
            </a:r>
          </a:p>
        </p:txBody>
      </p:sp>
    </p:spTree>
    <p:extLst>
      <p:ext uri="{BB962C8B-B14F-4D97-AF65-F5344CB8AC3E}">
        <p14:creationId xmlns:p14="http://schemas.microsoft.com/office/powerpoint/2010/main" val="188368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0293" y="1902086"/>
            <a:ext cx="7557247" cy="2916667"/>
          </a:xfrm>
        </p:spPr>
        <p:txBody>
          <a:bodyPr>
            <a:normAutofit/>
          </a:bodyPr>
          <a:lstStyle/>
          <a:p>
            <a:pPr>
              <a:buFont typeface="Arial" charset="0"/>
              <a:buChar char="•"/>
            </a:pPr>
            <a:r>
              <a:rPr lang="en-US" sz="2400" dirty="0">
                <a:solidFill>
                  <a:schemeClr val="tx1"/>
                </a:solidFill>
              </a:rPr>
              <a:t> </a:t>
            </a:r>
            <a:r>
              <a:rPr lang="en-US" sz="2400" b="1" u="sng" dirty="0">
                <a:solidFill>
                  <a:schemeClr val="tx1"/>
                </a:solidFill>
              </a:rPr>
              <a:t>STEP 2</a:t>
            </a:r>
            <a:r>
              <a:rPr lang="en-US" sz="2400" dirty="0">
                <a:solidFill>
                  <a:schemeClr val="tx1"/>
                </a:solidFill>
              </a:rPr>
              <a:t>: “positing </a:t>
            </a:r>
            <a:r>
              <a:rPr lang="en-US" sz="2400" dirty="0" err="1">
                <a:solidFill>
                  <a:schemeClr val="tx1"/>
                </a:solidFill>
              </a:rPr>
              <a:t>decarceration</a:t>
            </a:r>
            <a:r>
              <a:rPr lang="en-US" sz="2400" dirty="0">
                <a:solidFill>
                  <a:schemeClr val="tx1"/>
                </a:solidFill>
              </a:rPr>
              <a:t> as our overarching strategy, we would try to </a:t>
            </a:r>
            <a:r>
              <a:rPr lang="en-US" sz="2400" b="1" dirty="0">
                <a:solidFill>
                  <a:schemeClr val="tx1"/>
                </a:solidFill>
              </a:rPr>
              <a:t>envision a continuum of alternatives </a:t>
            </a:r>
            <a:r>
              <a:rPr lang="en-US" sz="2400" dirty="0">
                <a:solidFill>
                  <a:schemeClr val="tx1"/>
                </a:solidFill>
              </a:rPr>
              <a:t>to imprisonment” (p. 107)</a:t>
            </a:r>
          </a:p>
          <a:p>
            <a:pPr lvl="1">
              <a:buFont typeface="Arial" charset="0"/>
              <a:buChar char="•"/>
            </a:pPr>
            <a:r>
              <a:rPr lang="en-US" sz="2000" dirty="0">
                <a:solidFill>
                  <a:schemeClr val="tx1"/>
                </a:solidFill>
              </a:rPr>
              <a:t>Demilitarization of schools</a:t>
            </a:r>
          </a:p>
          <a:p>
            <a:pPr lvl="1">
              <a:buFont typeface="Arial" charset="0"/>
              <a:buChar char="•"/>
            </a:pPr>
            <a:r>
              <a:rPr lang="en-US" sz="2000" dirty="0">
                <a:solidFill>
                  <a:schemeClr val="tx1"/>
                </a:solidFill>
              </a:rPr>
              <a:t>Revitalization of education at all levels</a:t>
            </a:r>
          </a:p>
          <a:p>
            <a:pPr lvl="1">
              <a:buFont typeface="Arial" charset="0"/>
              <a:buChar char="•"/>
            </a:pPr>
            <a:r>
              <a:rPr lang="en-US" sz="2000" dirty="0">
                <a:solidFill>
                  <a:schemeClr val="tx1"/>
                </a:solidFill>
              </a:rPr>
              <a:t>Health system that provides free physical, mental care to all</a:t>
            </a:r>
          </a:p>
          <a:p>
            <a:pPr lvl="1">
              <a:buFont typeface="Arial" charset="0"/>
              <a:buChar char="•"/>
            </a:pPr>
            <a:r>
              <a:rPr lang="en-US" sz="2000" dirty="0">
                <a:solidFill>
                  <a:schemeClr val="tx1"/>
                </a:solidFill>
              </a:rPr>
              <a:t>Justice system based on reparation and reconciliation rather than retribution and vengeance</a:t>
            </a:r>
          </a:p>
        </p:txBody>
      </p:sp>
      <p:sp>
        <p:nvSpPr>
          <p:cNvPr id="4" name="Text Placeholder 3"/>
          <p:cNvSpPr>
            <a:spLocks noGrp="1"/>
          </p:cNvSpPr>
          <p:nvPr>
            <p:ph type="body" sz="half" idx="2"/>
          </p:nvPr>
        </p:nvSpPr>
        <p:spPr>
          <a:xfrm>
            <a:off x="443753" y="1670858"/>
            <a:ext cx="3200400" cy="3379124"/>
          </a:xfrm>
        </p:spPr>
        <p:txBody>
          <a:bodyPr anchor="ctr">
            <a:normAutofit/>
          </a:bodyPr>
          <a:lstStyle/>
          <a:p>
            <a:r>
              <a:rPr lang="en-US" sz="4000" dirty="0"/>
              <a:t>Steps toward prison abolition?</a:t>
            </a:r>
          </a:p>
        </p:txBody>
      </p:sp>
    </p:spTree>
    <p:extLst>
      <p:ext uri="{BB962C8B-B14F-4D97-AF65-F5344CB8AC3E}">
        <p14:creationId xmlns:p14="http://schemas.microsoft.com/office/powerpoint/2010/main" val="157244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8895" y="1111063"/>
            <a:ext cx="6965576" cy="4498714"/>
          </a:xfrm>
        </p:spPr>
        <p:txBody>
          <a:bodyPr>
            <a:noAutofit/>
          </a:bodyPr>
          <a:lstStyle/>
          <a:p>
            <a:pPr>
              <a:buFont typeface="Arial" charset="0"/>
              <a:buChar char="•"/>
            </a:pPr>
            <a:r>
              <a:rPr lang="en-US" sz="2400" dirty="0">
                <a:solidFill>
                  <a:schemeClr val="tx1"/>
                </a:solidFill>
              </a:rPr>
              <a:t> </a:t>
            </a:r>
            <a:r>
              <a:rPr lang="en-US" sz="2400" b="1" u="sng" dirty="0">
                <a:solidFill>
                  <a:schemeClr val="tx1"/>
                </a:solidFill>
              </a:rPr>
              <a:t>STEP 3</a:t>
            </a:r>
            <a:r>
              <a:rPr lang="en-US" sz="2400" dirty="0">
                <a:solidFill>
                  <a:schemeClr val="tx1"/>
                </a:solidFill>
              </a:rPr>
              <a:t>: Decriminalization which would “simply require repeal of all those laws that penalize individuals” for various activities and other alternatives to “reverse the impact of the prison industrial complex on our world” (p. 110-111)</a:t>
            </a:r>
          </a:p>
          <a:p>
            <a:pPr lvl="1">
              <a:buFont typeface="Arial" charset="0"/>
              <a:buChar char="•"/>
            </a:pPr>
            <a:r>
              <a:rPr lang="en-US" sz="2000" dirty="0">
                <a:solidFill>
                  <a:schemeClr val="tx1"/>
                </a:solidFill>
              </a:rPr>
              <a:t>Drug use, sex work</a:t>
            </a:r>
          </a:p>
          <a:p>
            <a:pPr lvl="2">
              <a:buFont typeface="Arial" charset="0"/>
              <a:buChar char="•"/>
            </a:pPr>
            <a:r>
              <a:rPr lang="en-US" sz="1600" dirty="0">
                <a:solidFill>
                  <a:schemeClr val="tx1"/>
                </a:solidFill>
              </a:rPr>
              <a:t>Historical example: alcohol</a:t>
            </a:r>
          </a:p>
          <a:p>
            <a:pPr lvl="1">
              <a:buFont typeface="Arial" charset="0"/>
              <a:buChar char="•"/>
            </a:pPr>
            <a:r>
              <a:rPr lang="en-US" sz="2000" dirty="0">
                <a:solidFill>
                  <a:schemeClr val="tx1"/>
                </a:solidFill>
              </a:rPr>
              <a:t>Immigrant rights’</a:t>
            </a:r>
          </a:p>
          <a:p>
            <a:pPr lvl="1">
              <a:buFont typeface="Arial" charset="0"/>
              <a:buChar char="•"/>
            </a:pPr>
            <a:r>
              <a:rPr lang="en-US" sz="2000" dirty="0">
                <a:solidFill>
                  <a:schemeClr val="tx1"/>
                </a:solidFill>
              </a:rPr>
              <a:t>Alternative strategies of minimizing violence against women</a:t>
            </a:r>
          </a:p>
          <a:p>
            <a:pPr lvl="1">
              <a:buFont typeface="Arial" charset="0"/>
              <a:buChar char="•"/>
            </a:pPr>
            <a:r>
              <a:rPr lang="en-US" sz="2000" dirty="0">
                <a:solidFill>
                  <a:schemeClr val="tx1"/>
                </a:solidFill>
              </a:rPr>
              <a:t>Others:</a:t>
            </a:r>
          </a:p>
          <a:p>
            <a:pPr lvl="2">
              <a:buFont typeface="Arial" charset="0"/>
              <a:buChar char="•"/>
            </a:pPr>
            <a:r>
              <a:rPr lang="en-US" sz="1600" dirty="0">
                <a:solidFill>
                  <a:schemeClr val="tx1"/>
                </a:solidFill>
              </a:rPr>
              <a:t>Job and living wage programs</a:t>
            </a:r>
          </a:p>
          <a:p>
            <a:pPr lvl="2">
              <a:buFont typeface="Arial" charset="0"/>
              <a:buChar char="•"/>
            </a:pPr>
            <a:r>
              <a:rPr lang="en-US" sz="1600" dirty="0">
                <a:solidFill>
                  <a:schemeClr val="tx1"/>
                </a:solidFill>
              </a:rPr>
              <a:t>Alternatives to disestablished welfare program</a:t>
            </a:r>
          </a:p>
          <a:p>
            <a:pPr lvl="2">
              <a:buFont typeface="Arial" charset="0"/>
              <a:buChar char="•"/>
            </a:pPr>
            <a:r>
              <a:rPr lang="en-US" sz="1600" dirty="0">
                <a:solidFill>
                  <a:schemeClr val="tx1"/>
                </a:solidFill>
              </a:rPr>
              <a:t>Community-based recreation</a:t>
            </a:r>
          </a:p>
        </p:txBody>
      </p:sp>
      <p:sp>
        <p:nvSpPr>
          <p:cNvPr id="4" name="Text Placeholder 3"/>
          <p:cNvSpPr>
            <a:spLocks noGrp="1"/>
          </p:cNvSpPr>
          <p:nvPr>
            <p:ph type="body" sz="half" idx="2"/>
          </p:nvPr>
        </p:nvSpPr>
        <p:spPr>
          <a:xfrm>
            <a:off x="443753" y="1670858"/>
            <a:ext cx="3200400" cy="3379124"/>
          </a:xfrm>
        </p:spPr>
        <p:txBody>
          <a:bodyPr anchor="ctr">
            <a:normAutofit/>
          </a:bodyPr>
          <a:lstStyle/>
          <a:p>
            <a:r>
              <a:rPr lang="en-US" sz="4000" dirty="0"/>
              <a:t>Steps toward prison abolition?</a:t>
            </a:r>
          </a:p>
        </p:txBody>
      </p:sp>
    </p:spTree>
    <p:extLst>
      <p:ext uri="{BB962C8B-B14F-4D97-AF65-F5344CB8AC3E}">
        <p14:creationId xmlns:p14="http://schemas.microsoft.com/office/powerpoint/2010/main" val="1557272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5106" y="502920"/>
            <a:ext cx="6938681" cy="6018904"/>
          </a:xfrm>
        </p:spPr>
        <p:txBody>
          <a:bodyPr>
            <a:no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dirty="0">
                <a:solidFill>
                  <a:schemeClr val="tx1"/>
                </a:solidFill>
              </a:rPr>
              <a:t>“Imprisonment is associated with the racialization of those most likely to be punished. It is associated with their class and, as we have seen, gender structures the punishment system as well</a:t>
            </a:r>
            <a:r>
              <a:rPr lang="mr-IN" dirty="0">
                <a:solidFill>
                  <a:schemeClr val="tx1"/>
                </a:solidFill>
              </a:rPr>
              <a:t>…</a:t>
            </a:r>
            <a:r>
              <a:rPr lang="en-US" dirty="0">
                <a:solidFill>
                  <a:schemeClr val="tx1"/>
                </a:solidFill>
              </a:rPr>
              <a:t> our focus must not rest only on the prison system as an isolated institution but must also be directed at all the social relations that support the permanence of the prison” (p. 112).</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lang="en-US"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 typeface="Arial" charset="0"/>
              <a:buNone/>
              <a:tabLst/>
              <a:defRPr/>
            </a:pPr>
            <a:endParaRPr lang="en-US"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dirty="0">
                <a:solidFill>
                  <a:schemeClr val="tx1"/>
                </a:solidFill>
              </a:rPr>
              <a:t>“Thus, if we are willing to take seriously the consequences of a racist and class-biased justice system, we will reach the conclusion that enormous numbers of people are in prison simply because they are, for example, black, Chicano, Vietnamese, Native American or poor, regardless of their ethnic background. They are sent to prison, not so much because of the crimes they may have indeed committed, but largely because their communities have been criminalized. Thus, programs for decriminalization will not only have to address specific activities that have been criminalized </a:t>
            </a:r>
            <a:r>
              <a:rPr lang="mr-IN" dirty="0">
                <a:solidFill>
                  <a:schemeClr val="tx1"/>
                </a:solidFill>
              </a:rPr>
              <a:t>–</a:t>
            </a:r>
            <a:r>
              <a:rPr lang="en-US" dirty="0">
                <a:solidFill>
                  <a:schemeClr val="tx1"/>
                </a:solidFill>
              </a:rPr>
              <a:t> such as drug use and sex work </a:t>
            </a:r>
            <a:r>
              <a:rPr lang="mr-IN" dirty="0">
                <a:solidFill>
                  <a:schemeClr val="tx1"/>
                </a:solidFill>
              </a:rPr>
              <a:t>–</a:t>
            </a:r>
            <a:r>
              <a:rPr lang="en-US" dirty="0">
                <a:solidFill>
                  <a:schemeClr val="tx1"/>
                </a:solidFill>
              </a:rPr>
              <a:t> but also criminalized populations and communities” (p. 113).</a:t>
            </a:r>
          </a:p>
        </p:txBody>
      </p:sp>
      <p:sp>
        <p:nvSpPr>
          <p:cNvPr id="4" name="Text Placeholder 3"/>
          <p:cNvSpPr>
            <a:spLocks noGrp="1"/>
          </p:cNvSpPr>
          <p:nvPr>
            <p:ph type="body" sz="half" idx="2"/>
          </p:nvPr>
        </p:nvSpPr>
        <p:spPr>
          <a:xfrm>
            <a:off x="443753" y="1670858"/>
            <a:ext cx="3200400" cy="3379124"/>
          </a:xfrm>
        </p:spPr>
        <p:txBody>
          <a:bodyPr anchor="ctr">
            <a:normAutofit/>
          </a:bodyPr>
          <a:lstStyle/>
          <a:p>
            <a:r>
              <a:rPr lang="en-US" sz="4000" dirty="0"/>
              <a:t>“create a new conceptual terrain”</a:t>
            </a:r>
          </a:p>
        </p:txBody>
      </p:sp>
    </p:spTree>
    <p:extLst>
      <p:ext uri="{BB962C8B-B14F-4D97-AF65-F5344CB8AC3E}">
        <p14:creationId xmlns:p14="http://schemas.microsoft.com/office/powerpoint/2010/main" val="11711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17550" y="2679452"/>
            <a:ext cx="8544261" cy="2457325"/>
          </a:xfrm>
        </p:spPr>
        <p:txBody>
          <a:bodyPr anchor="ctr">
            <a:normAutofit/>
          </a:bodyPr>
          <a:lstStyle/>
          <a:p>
            <a:pPr algn="ctr"/>
            <a:r>
              <a:rPr lang="en-US" sz="3200" dirty="0">
                <a:solidFill>
                  <a:schemeClr val="tx1"/>
                </a:solidFill>
              </a:rPr>
              <a:t>“We tried to explain that sometimes it pays to shut up and listen to what other people have to say, to ask</a:t>
            </a:r>
            <a:r>
              <a:rPr lang="en-US" sz="3200">
                <a:solidFill>
                  <a:schemeClr val="tx1"/>
                </a:solidFill>
              </a:rPr>
              <a:t>: ‘Why </a:t>
            </a:r>
            <a:r>
              <a:rPr lang="en-US" sz="3200" dirty="0">
                <a:solidFill>
                  <a:schemeClr val="tx1"/>
                </a:solidFill>
              </a:rPr>
              <a:t>do these terrible things happen?’ instead of simply reacting.”</a:t>
            </a:r>
          </a:p>
        </p:txBody>
      </p:sp>
    </p:spTree>
    <p:extLst>
      <p:ext uri="{BB962C8B-B14F-4D97-AF65-F5344CB8AC3E}">
        <p14:creationId xmlns:p14="http://schemas.microsoft.com/office/powerpoint/2010/main" val="142842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ln>
            <a:noFill/>
          </a:ln>
          <a:effectLst/>
        </p:spPr>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rotWithShape="1">
          <a:blip r:embed="rId2"/>
          <a:srcRect l="1451" r="5493"/>
          <a:stretch/>
        </p:blipFill>
        <p:spPr>
          <a:xfrm>
            <a:off x="20" y="10"/>
            <a:ext cx="4578952" cy="685799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5124206" y="516835"/>
            <a:ext cx="6339840" cy="1666501"/>
          </a:xfrm>
        </p:spPr>
        <p:txBody>
          <a:bodyPr vert="horz" lIns="91440" tIns="45720" rIns="91440" bIns="45720" rtlCol="0" anchor="b">
            <a:normAutofit/>
          </a:bodyPr>
          <a:lstStyle/>
          <a:p>
            <a:r>
              <a:rPr lang="en-US" sz="4400" b="1" dirty="0"/>
              <a:t>Angela Davis, </a:t>
            </a:r>
            <a:r>
              <a:rPr lang="en-US" sz="4400" b="1" i="1" dirty="0"/>
              <a:t>Are Prisons Obsolete?</a:t>
            </a:r>
          </a:p>
        </p:txBody>
      </p:sp>
      <p:sp>
        <p:nvSpPr>
          <p:cNvPr id="6" name="Text Placeholder 5"/>
          <p:cNvSpPr>
            <a:spLocks noGrp="1"/>
          </p:cNvSpPr>
          <p:nvPr>
            <p:ph type="body" sz="half" idx="2"/>
          </p:nvPr>
        </p:nvSpPr>
        <p:spPr>
          <a:xfrm>
            <a:off x="5124206" y="2432492"/>
            <a:ext cx="6339840" cy="3652667"/>
          </a:xfrm>
        </p:spPr>
        <p:txBody>
          <a:bodyPr vert="horz" lIns="0" tIns="45720" rIns="0" bIns="45720" rtlCol="0" anchor="ctr">
            <a:normAutofit/>
          </a:bodyPr>
          <a:lstStyle/>
          <a:p>
            <a:pPr marL="285750" indent="-285750">
              <a:buFont typeface="Arial" charset="0"/>
              <a:buChar char="•"/>
            </a:pPr>
            <a:r>
              <a:rPr lang="en-US" sz="2800" dirty="0"/>
              <a:t>Main argument?</a:t>
            </a:r>
          </a:p>
          <a:p>
            <a:pPr marL="285750" indent="-285750">
              <a:buFont typeface="Arial" charset="0"/>
              <a:buChar char="•"/>
            </a:pPr>
            <a:endParaRPr lang="en-US" sz="2800" dirty="0"/>
          </a:p>
          <a:p>
            <a:pPr marL="285750" indent="-285750">
              <a:buFont typeface="Arial" charset="0"/>
              <a:buChar char="•"/>
            </a:pPr>
            <a:r>
              <a:rPr lang="en-US" sz="2800" dirty="0"/>
              <a:t>Evidence?</a:t>
            </a:r>
          </a:p>
          <a:p>
            <a:pPr marL="285750" indent="-285750">
              <a:buFont typeface="Arial" charset="0"/>
              <a:buChar char="•"/>
            </a:pPr>
            <a:endParaRPr lang="en-US" sz="2800" dirty="0"/>
          </a:p>
          <a:p>
            <a:pPr marL="285750" indent="-285750">
              <a:buFont typeface="Arial" charset="0"/>
              <a:buChar char="•"/>
            </a:pPr>
            <a:r>
              <a:rPr lang="en-US" sz="2800" dirty="0"/>
              <a:t>Persuasive?</a:t>
            </a:r>
          </a:p>
        </p:txBody>
      </p:sp>
    </p:spTree>
    <p:extLst>
      <p:ext uri="{BB962C8B-B14F-4D97-AF65-F5344CB8AC3E}">
        <p14:creationId xmlns:p14="http://schemas.microsoft.com/office/powerpoint/2010/main" val="286438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lumMod val="50000"/>
                  </a:schemeClr>
                </a:solidFill>
              </a:rPr>
              <a:t>Recap</a:t>
            </a:r>
          </a:p>
        </p:txBody>
      </p:sp>
      <p:sp>
        <p:nvSpPr>
          <p:cNvPr id="4" name="Content Placeholder 3"/>
          <p:cNvSpPr>
            <a:spLocks noGrp="1"/>
          </p:cNvSpPr>
          <p:nvPr>
            <p:ph idx="1"/>
          </p:nvPr>
        </p:nvSpPr>
        <p:spPr>
          <a:xfrm>
            <a:off x="1097280" y="2128122"/>
            <a:ext cx="8302214" cy="3828925"/>
          </a:xfrm>
        </p:spPr>
        <p:txBody>
          <a:bodyPr anchor="ctr">
            <a:normAutofit/>
          </a:bodyPr>
          <a:lstStyle/>
          <a:p>
            <a:pPr>
              <a:buFont typeface="Arial" charset="0"/>
              <a:buChar char="•"/>
            </a:pPr>
            <a:r>
              <a:rPr lang="en-US" sz="2800" dirty="0">
                <a:solidFill>
                  <a:schemeClr val="tx1"/>
                </a:solidFill>
              </a:rPr>
              <a:t> Three abolition campaigns</a:t>
            </a:r>
          </a:p>
          <a:p>
            <a:pPr>
              <a:buFont typeface="Arial" charset="0"/>
              <a:buChar char="•"/>
            </a:pPr>
            <a:endParaRPr lang="en-US" sz="2800" dirty="0">
              <a:solidFill>
                <a:schemeClr val="tx1"/>
              </a:solidFill>
            </a:endParaRPr>
          </a:p>
          <a:p>
            <a:pPr>
              <a:buFont typeface="Arial" charset="0"/>
              <a:buChar char="•"/>
            </a:pPr>
            <a:r>
              <a:rPr lang="en-US" sz="2800" dirty="0">
                <a:solidFill>
                  <a:schemeClr val="tx1"/>
                </a:solidFill>
              </a:rPr>
              <a:t> Two questions:</a:t>
            </a:r>
          </a:p>
          <a:p>
            <a:pPr marL="715518" lvl="1" indent="-514350">
              <a:buFont typeface="+mj-lt"/>
              <a:buAutoNum type="arabicPeriod"/>
            </a:pPr>
            <a:r>
              <a:rPr lang="en-US" sz="2600" dirty="0">
                <a:solidFill>
                  <a:schemeClr val="tx1"/>
                </a:solidFill>
              </a:rPr>
              <a:t>Are prisons racist institutions?</a:t>
            </a:r>
          </a:p>
          <a:p>
            <a:pPr marL="715518" lvl="1" indent="-514350">
              <a:buFont typeface="+mj-lt"/>
              <a:buAutoNum type="arabicPeriod"/>
            </a:pPr>
            <a:r>
              <a:rPr lang="en-US" sz="2800" dirty="0">
                <a:solidFill>
                  <a:schemeClr val="tx1"/>
                </a:solidFill>
              </a:rPr>
              <a:t>Is racism so deeply entrenched in the institution of the prison that it is not possible to eliminate one without eliminating the other?</a:t>
            </a:r>
          </a:p>
        </p:txBody>
      </p:sp>
    </p:spTree>
    <p:extLst>
      <p:ext uri="{BB962C8B-B14F-4D97-AF65-F5344CB8AC3E}">
        <p14:creationId xmlns:p14="http://schemas.microsoft.com/office/powerpoint/2010/main" val="191917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16" y="2262390"/>
            <a:ext cx="3200400" cy="2286000"/>
          </a:xfrm>
        </p:spPr>
        <p:txBody>
          <a:bodyPr anchor="ctr">
            <a:normAutofit/>
          </a:bodyPr>
          <a:lstStyle/>
          <a:p>
            <a:r>
              <a:rPr lang="en-US" sz="4400" b="1" dirty="0"/>
              <a:t>Making an argument</a:t>
            </a:r>
          </a:p>
        </p:txBody>
      </p:sp>
      <p:sp>
        <p:nvSpPr>
          <p:cNvPr id="3" name="Content Placeholder 2"/>
          <p:cNvSpPr>
            <a:spLocks noGrp="1"/>
          </p:cNvSpPr>
          <p:nvPr>
            <p:ph idx="1"/>
          </p:nvPr>
        </p:nvSpPr>
        <p:spPr>
          <a:xfrm>
            <a:off x="4665687" y="776490"/>
            <a:ext cx="7011649" cy="5257800"/>
          </a:xfrm>
        </p:spPr>
        <p:txBody>
          <a:bodyPr anchor="ctr">
            <a:normAutofit/>
          </a:bodyPr>
          <a:lstStyle/>
          <a:p>
            <a:pPr marL="0" indent="0">
              <a:buNone/>
            </a:pPr>
            <a:r>
              <a:rPr lang="en-US" sz="2400" dirty="0">
                <a:solidFill>
                  <a:schemeClr val="tx1"/>
                </a:solidFill>
              </a:rPr>
              <a:t>Chapter 4: How Gender Structures the Prison System</a:t>
            </a:r>
          </a:p>
          <a:p>
            <a:pPr marL="0" indent="0">
              <a:buNone/>
            </a:pPr>
            <a:endParaRPr lang="en-US" sz="2400" dirty="0">
              <a:solidFill>
                <a:schemeClr val="tx1"/>
              </a:solidFill>
            </a:endParaRPr>
          </a:p>
          <a:p>
            <a:pPr marL="0" indent="0">
              <a:buNone/>
            </a:pPr>
            <a:r>
              <a:rPr lang="en-US" sz="2400" dirty="0">
                <a:solidFill>
                  <a:schemeClr val="tx1"/>
                </a:solidFill>
              </a:rPr>
              <a:t>Chapter 5: The Prison Industrial Complex</a:t>
            </a:r>
          </a:p>
          <a:p>
            <a:pPr marL="0" indent="0">
              <a:buNone/>
            </a:pPr>
            <a:endParaRPr lang="en-US" sz="2400" dirty="0">
              <a:solidFill>
                <a:schemeClr val="tx1"/>
              </a:solidFill>
            </a:endParaRPr>
          </a:p>
          <a:p>
            <a:pPr marL="0" indent="0">
              <a:buNone/>
            </a:pPr>
            <a:r>
              <a:rPr lang="en-US" sz="2400" dirty="0">
                <a:solidFill>
                  <a:schemeClr val="tx1"/>
                </a:solidFill>
              </a:rPr>
              <a:t>Chapter 6: Abolitionist Alternatives</a:t>
            </a:r>
          </a:p>
        </p:txBody>
      </p:sp>
    </p:spTree>
    <p:extLst>
      <p:ext uri="{BB962C8B-B14F-4D97-AF65-F5344CB8AC3E}">
        <p14:creationId xmlns:p14="http://schemas.microsoft.com/office/powerpoint/2010/main" val="162936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duotone>
              <a:prstClr val="black"/>
              <a:schemeClr val="tx2">
                <a:tint val="45000"/>
                <a:satMod val="400000"/>
              </a:schemeClr>
            </a:duotone>
            <a:alphaModFix amt="65000"/>
          </a:blip>
          <a:srcRect r="9091" b="21630"/>
          <a:stretch/>
        </p:blipFill>
        <p:spPr>
          <a:xfrm>
            <a:off x="20" y="10"/>
            <a:ext cx="12191980" cy="685799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82791" y="573779"/>
            <a:ext cx="5982325" cy="1666501"/>
          </a:xfrm>
        </p:spPr>
        <p:txBody>
          <a:bodyPr vert="horz" lIns="91440" tIns="45720" rIns="91440" bIns="45720" rtlCol="0" anchor="b">
            <a:normAutofit/>
          </a:bodyPr>
          <a:lstStyle/>
          <a:p>
            <a:r>
              <a:rPr lang="en-US" sz="5400" b="1" dirty="0"/>
              <a:t>CHAPTER FOUR</a:t>
            </a:r>
          </a:p>
        </p:txBody>
      </p:sp>
      <p:sp>
        <p:nvSpPr>
          <p:cNvPr id="4" name="Text Placeholder 3"/>
          <p:cNvSpPr>
            <a:spLocks noGrp="1"/>
          </p:cNvSpPr>
          <p:nvPr>
            <p:ph type="body" sz="half" idx="2"/>
          </p:nvPr>
        </p:nvSpPr>
        <p:spPr>
          <a:xfrm>
            <a:off x="1097264" y="2240280"/>
            <a:ext cx="5982325" cy="3652667"/>
          </a:xfrm>
        </p:spPr>
        <p:txBody>
          <a:bodyPr vert="horz" lIns="0" tIns="45720" rIns="0" bIns="45720" rtlCol="0" anchor="ctr">
            <a:normAutofit/>
          </a:bodyPr>
          <a:lstStyle/>
          <a:p>
            <a:r>
              <a:rPr lang="en-US" sz="2400" b="1" dirty="0"/>
              <a:t>How Gender Structures the Prison System</a:t>
            </a:r>
          </a:p>
        </p:txBody>
      </p:sp>
    </p:spTree>
    <p:extLst>
      <p:ext uri="{BB962C8B-B14F-4D97-AF65-F5344CB8AC3E}">
        <p14:creationId xmlns:p14="http://schemas.microsoft.com/office/powerpoint/2010/main" val="388167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9979" y="1365229"/>
            <a:ext cx="6775553" cy="3990382"/>
          </a:xfrm>
        </p:spPr>
        <p:txBody>
          <a:bodyPr>
            <a:normAutofit/>
          </a:bodyPr>
          <a:lstStyle/>
          <a:p>
            <a:pPr marL="0" indent="0" algn="ctr">
              <a:buNone/>
            </a:pPr>
            <a:r>
              <a:rPr lang="en-US" sz="2400" dirty="0">
                <a:solidFill>
                  <a:schemeClr val="tx1"/>
                </a:solidFill>
              </a:rPr>
              <a:t>“Certainly women’s prison practices are gendered, but so, too, are men’s prison practices. To assume that men’s institutions constitute the norm and women’s institutions are marginal is, in a sense, to participate in the very normalization of prisons that an abolitionist approach seeks to contest</a:t>
            </a:r>
            <a:r>
              <a:rPr lang="mr-IN" sz="2400" dirty="0">
                <a:solidFill>
                  <a:schemeClr val="tx1"/>
                </a:solidFill>
              </a:rPr>
              <a:t>…</a:t>
            </a:r>
            <a:r>
              <a:rPr lang="en-US" sz="2400" dirty="0">
                <a:solidFill>
                  <a:schemeClr val="tx1"/>
                </a:solidFill>
              </a:rPr>
              <a:t> Forward-looking research and organizing strategies should recognize that the deeply gendered character of punishment both reflects and further entrenches the gendered structure of the larger society.”</a:t>
            </a:r>
          </a:p>
          <a:p>
            <a:pPr marL="0" indent="0" algn="ctr">
              <a:buNone/>
            </a:pPr>
            <a:r>
              <a:rPr lang="en-US" dirty="0"/>
              <a:t>(Davis, </a:t>
            </a:r>
            <a:r>
              <a:rPr lang="en-US" i="1" dirty="0"/>
              <a:t>Are Prisons Obsolete?</a:t>
            </a:r>
            <a:r>
              <a:rPr lang="en-US" dirty="0"/>
              <a:t>, p. 61)</a:t>
            </a:r>
          </a:p>
        </p:txBody>
      </p:sp>
      <p:sp>
        <p:nvSpPr>
          <p:cNvPr id="4" name="Text Placeholder 3"/>
          <p:cNvSpPr>
            <a:spLocks noGrp="1"/>
          </p:cNvSpPr>
          <p:nvPr>
            <p:ph type="body" sz="half" idx="2"/>
          </p:nvPr>
        </p:nvSpPr>
        <p:spPr>
          <a:xfrm>
            <a:off x="472190" y="1024782"/>
            <a:ext cx="3200400" cy="4671276"/>
          </a:xfrm>
        </p:spPr>
        <p:txBody>
          <a:bodyPr anchor="ctr">
            <a:noAutofit/>
          </a:bodyPr>
          <a:lstStyle/>
          <a:p>
            <a:r>
              <a:rPr lang="en-US" sz="3200" dirty="0"/>
              <a:t>Why the phrasing of the chapter title?</a:t>
            </a:r>
          </a:p>
        </p:txBody>
      </p:sp>
    </p:spTree>
    <p:extLst>
      <p:ext uri="{BB962C8B-B14F-4D97-AF65-F5344CB8AC3E}">
        <p14:creationId xmlns:p14="http://schemas.microsoft.com/office/powerpoint/2010/main" val="8406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718" y="212245"/>
            <a:ext cx="7785847" cy="6296349"/>
          </a:xfrm>
        </p:spPr>
        <p:txBody>
          <a:bodyPr>
            <a:noAutofit/>
          </a:bodyPr>
          <a:lstStyle/>
          <a:p>
            <a:pPr>
              <a:buFont typeface="Arial" charset="0"/>
              <a:buChar char="•"/>
            </a:pPr>
            <a:r>
              <a:rPr lang="en-US" dirty="0">
                <a:solidFill>
                  <a:schemeClr val="tx1"/>
                </a:solidFill>
              </a:rPr>
              <a:t> </a:t>
            </a:r>
            <a:r>
              <a:rPr lang="en-US" u="sng" dirty="0">
                <a:solidFill>
                  <a:schemeClr val="tx1"/>
                </a:solidFill>
              </a:rPr>
              <a:t>End of the 18</a:t>
            </a:r>
            <a:r>
              <a:rPr lang="en-US" u="sng" baseline="30000" dirty="0">
                <a:solidFill>
                  <a:schemeClr val="tx1"/>
                </a:solidFill>
              </a:rPr>
              <a:t>th</a:t>
            </a:r>
            <a:r>
              <a:rPr lang="en-US" u="sng" dirty="0">
                <a:solidFill>
                  <a:schemeClr val="tx1"/>
                </a:solidFill>
              </a:rPr>
              <a:t> century</a:t>
            </a:r>
          </a:p>
          <a:p>
            <a:pPr lvl="1"/>
            <a:r>
              <a:rPr lang="en-US" dirty="0">
                <a:solidFill>
                  <a:schemeClr val="tx1"/>
                </a:solidFill>
              </a:rPr>
              <a:t>Imprisonment emerging as dominant form</a:t>
            </a:r>
            <a:endParaRPr lang="en-US" sz="2000" u="sng" dirty="0">
              <a:solidFill>
                <a:schemeClr val="tx1"/>
              </a:solidFill>
            </a:endParaRPr>
          </a:p>
          <a:p>
            <a:pPr>
              <a:buFont typeface="Arial" charset="0"/>
              <a:buChar char="•"/>
            </a:pPr>
            <a:r>
              <a:rPr lang="en-US" dirty="0">
                <a:solidFill>
                  <a:schemeClr val="tx1"/>
                </a:solidFill>
              </a:rPr>
              <a:t> </a:t>
            </a:r>
            <a:r>
              <a:rPr lang="en-US" u="sng" dirty="0">
                <a:solidFill>
                  <a:schemeClr val="tx1"/>
                </a:solidFill>
              </a:rPr>
              <a:t>Criminality and Gender</a:t>
            </a:r>
          </a:p>
          <a:p>
            <a:pPr lvl="1"/>
            <a:r>
              <a:rPr lang="en-US" dirty="0">
                <a:solidFill>
                  <a:schemeClr val="tx1"/>
                </a:solidFill>
              </a:rPr>
              <a:t>Convicted women represented as essentially different than male counterparts</a:t>
            </a:r>
          </a:p>
          <a:p>
            <a:pPr lvl="2"/>
            <a:r>
              <a:rPr lang="en-US" sz="1600" dirty="0">
                <a:solidFill>
                  <a:schemeClr val="tx1"/>
                </a:solidFill>
              </a:rPr>
              <a:t>Deviant men </a:t>
            </a:r>
            <a:r>
              <a:rPr lang="en-US" sz="1600" dirty="0">
                <a:solidFill>
                  <a:schemeClr val="tx1"/>
                </a:solidFill>
                <a:sym typeface="Wingdings"/>
              </a:rPr>
              <a:t> constructed as criminal</a:t>
            </a:r>
          </a:p>
          <a:p>
            <a:pPr lvl="2"/>
            <a:r>
              <a:rPr lang="en-US" sz="1600" dirty="0">
                <a:solidFill>
                  <a:schemeClr val="tx1"/>
                </a:solidFill>
                <a:sym typeface="Wingdings"/>
              </a:rPr>
              <a:t>Deviant women  constructed as insane (psychiatric drugs)</a:t>
            </a:r>
            <a:endParaRPr lang="en-US" sz="2000" dirty="0">
              <a:solidFill>
                <a:schemeClr val="tx1"/>
              </a:solidFill>
              <a:sym typeface="Wingdings"/>
            </a:endParaRPr>
          </a:p>
          <a:p>
            <a:pPr lvl="1"/>
            <a:r>
              <a:rPr lang="en-US" dirty="0">
                <a:solidFill>
                  <a:schemeClr val="tx1"/>
                </a:solidFill>
                <a:sym typeface="Wingdings"/>
              </a:rPr>
              <a:t>Insanity = gendered as female, highly sexualized</a:t>
            </a:r>
          </a:p>
          <a:p>
            <a:pPr lvl="2"/>
            <a:r>
              <a:rPr lang="en-US" sz="1600" dirty="0">
                <a:solidFill>
                  <a:schemeClr val="tx1"/>
                </a:solidFill>
                <a:sym typeface="Wingdings"/>
              </a:rPr>
              <a:t>White and affluent women  emotional and mental disorders</a:t>
            </a:r>
          </a:p>
          <a:p>
            <a:pPr lvl="2"/>
            <a:r>
              <a:rPr lang="en-US" sz="1600" dirty="0">
                <a:solidFill>
                  <a:schemeClr val="tx1"/>
                </a:solidFill>
                <a:sym typeface="Wingdings"/>
              </a:rPr>
              <a:t>Black and poor women  criminality</a:t>
            </a:r>
            <a:endParaRPr lang="en-US" sz="2000" u="sng" dirty="0">
              <a:solidFill>
                <a:schemeClr val="tx1"/>
              </a:solidFill>
              <a:sym typeface="Wingdings"/>
            </a:endParaRPr>
          </a:p>
          <a:p>
            <a:pPr>
              <a:buFont typeface="Arial" charset="0"/>
              <a:buChar char="•"/>
            </a:pPr>
            <a:r>
              <a:rPr lang="en-US" dirty="0">
                <a:solidFill>
                  <a:schemeClr val="tx1"/>
                </a:solidFill>
                <a:sym typeface="Wingdings"/>
              </a:rPr>
              <a:t> </a:t>
            </a:r>
            <a:r>
              <a:rPr lang="en-US" u="sng" dirty="0">
                <a:solidFill>
                  <a:schemeClr val="tx1"/>
                </a:solidFill>
                <a:sym typeface="Wingdings"/>
              </a:rPr>
              <a:t>The Penitentiary and Gender</a:t>
            </a:r>
          </a:p>
          <a:p>
            <a:pPr lvl="1"/>
            <a:r>
              <a:rPr lang="en-US" dirty="0">
                <a:solidFill>
                  <a:schemeClr val="tx1"/>
                </a:solidFill>
                <a:sym typeface="Wingdings"/>
              </a:rPr>
              <a:t>Gendered as male (no arrangements for women)</a:t>
            </a:r>
          </a:p>
          <a:p>
            <a:pPr lvl="1"/>
            <a:r>
              <a:rPr lang="en-US" dirty="0">
                <a:solidFill>
                  <a:schemeClr val="tx1"/>
                </a:solidFill>
                <a:sym typeface="Wingdings"/>
              </a:rPr>
              <a:t>Male punishment  linked to penitence and reform</a:t>
            </a:r>
          </a:p>
          <a:p>
            <a:pPr lvl="2"/>
            <a:r>
              <a:rPr lang="en-US" dirty="0">
                <a:solidFill>
                  <a:schemeClr val="tx1"/>
                </a:solidFill>
                <a:sym typeface="Wingdings"/>
              </a:rPr>
              <a:t>Violated the social contract</a:t>
            </a:r>
          </a:p>
          <a:p>
            <a:pPr lvl="2"/>
            <a:r>
              <a:rPr lang="en-US" dirty="0">
                <a:solidFill>
                  <a:schemeClr val="tx1"/>
                </a:solidFill>
                <a:sym typeface="Wingdings"/>
              </a:rPr>
              <a:t>Self-reflection, religious study, and work to reform</a:t>
            </a:r>
          </a:p>
          <a:p>
            <a:pPr lvl="1"/>
            <a:r>
              <a:rPr lang="en-US" dirty="0">
                <a:solidFill>
                  <a:schemeClr val="tx1"/>
                </a:solidFill>
                <a:sym typeface="Wingdings"/>
              </a:rPr>
              <a:t>For women  no rights, no redemption</a:t>
            </a:r>
          </a:p>
          <a:p>
            <a:pPr lvl="2"/>
            <a:r>
              <a:rPr lang="en-US" dirty="0">
                <a:solidFill>
                  <a:schemeClr val="tx1"/>
                </a:solidFill>
                <a:sym typeface="Wingdings"/>
              </a:rPr>
              <a:t>“irrevocably fallen women” with no possibility of salvation</a:t>
            </a:r>
          </a:p>
          <a:p>
            <a:pPr lvl="2"/>
            <a:r>
              <a:rPr lang="en-US" dirty="0">
                <a:solidFill>
                  <a:schemeClr val="tx1"/>
                </a:solidFill>
                <a:sym typeface="Wingdings"/>
              </a:rPr>
              <a:t>violated fundamental principles of womanhood</a:t>
            </a:r>
          </a:p>
          <a:p>
            <a:pPr lvl="1"/>
            <a:r>
              <a:rPr lang="en-US" dirty="0">
                <a:solidFill>
                  <a:schemeClr val="tx1"/>
                </a:solidFill>
                <a:sym typeface="Wingdings"/>
              </a:rPr>
              <a:t>Reformers’ argument?</a:t>
            </a:r>
          </a:p>
          <a:p>
            <a:pPr lvl="2"/>
            <a:r>
              <a:rPr lang="en-US" dirty="0">
                <a:solidFill>
                  <a:schemeClr val="tx1"/>
                </a:solidFill>
                <a:sym typeface="Wingdings"/>
              </a:rPr>
              <a:t>Women could be saved even if “fallen” </a:t>
            </a:r>
            <a:r>
              <a:rPr lang="mr-IN" dirty="0">
                <a:solidFill>
                  <a:schemeClr val="tx1"/>
                </a:solidFill>
                <a:sym typeface="Wingdings"/>
              </a:rPr>
              <a:t>–</a:t>
            </a:r>
            <a:r>
              <a:rPr lang="en-US" dirty="0">
                <a:solidFill>
                  <a:schemeClr val="tx1"/>
                </a:solidFill>
                <a:sym typeface="Wingdings"/>
              </a:rPr>
              <a:t> separate facilities, female approach to punishment</a:t>
            </a:r>
          </a:p>
          <a:p>
            <a:pPr lvl="2"/>
            <a:r>
              <a:rPr lang="en-US" dirty="0">
                <a:solidFill>
                  <a:schemeClr val="tx1"/>
                </a:solidFill>
                <a:sym typeface="Wingdings"/>
              </a:rPr>
              <a:t>Infuse domesticity into prison life</a:t>
            </a:r>
          </a:p>
        </p:txBody>
      </p:sp>
      <p:sp>
        <p:nvSpPr>
          <p:cNvPr id="4" name="Text Placeholder 3"/>
          <p:cNvSpPr>
            <a:spLocks noGrp="1"/>
          </p:cNvSpPr>
          <p:nvPr>
            <p:ph type="body" sz="half" idx="2"/>
          </p:nvPr>
        </p:nvSpPr>
        <p:spPr>
          <a:xfrm>
            <a:off x="425677" y="1670858"/>
            <a:ext cx="3200400" cy="3379124"/>
          </a:xfrm>
        </p:spPr>
        <p:txBody>
          <a:bodyPr anchor="ctr">
            <a:normAutofit/>
          </a:bodyPr>
          <a:lstStyle/>
          <a:p>
            <a:r>
              <a:rPr lang="en-US" sz="3200" dirty="0"/>
              <a:t>Historical and ideological aspects of state punishment imposed on women?</a:t>
            </a:r>
          </a:p>
        </p:txBody>
      </p:sp>
    </p:spTree>
    <p:extLst>
      <p:ext uri="{BB962C8B-B14F-4D97-AF65-F5344CB8AC3E}">
        <p14:creationId xmlns:p14="http://schemas.microsoft.com/office/powerpoint/2010/main" val="5546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0639" y="731520"/>
            <a:ext cx="6861748" cy="5257800"/>
          </a:xfrm>
        </p:spPr>
        <p:txBody>
          <a:bodyPr/>
          <a:lstStyle/>
          <a:p>
            <a:pPr marL="0" indent="0">
              <a:buNone/>
            </a:pPr>
            <a:r>
              <a:rPr lang="en-US" sz="2200" dirty="0">
                <a:solidFill>
                  <a:schemeClr val="tx1"/>
                </a:solidFill>
              </a:rPr>
              <a:t>“Like male convicts, who presumably could be “corrected” by rigorous prison regimes, female convicts, they suggested, could also be molded into moral beings by differently gendered imprisonment regimes. Architectural changes, domestic regimes, and an all-female custodial staff were implemented in the reformatory program proposed by reformers, and eventually women’s prisons became as strongly anchored to the social landscape as men’s prisons, but even more invisible.</a:t>
            </a:r>
          </a:p>
          <a:p>
            <a:pPr marL="0" indent="0">
              <a:buNone/>
            </a:pPr>
            <a:r>
              <a:rPr lang="en-US" sz="2200" dirty="0">
                <a:solidFill>
                  <a:schemeClr val="tx1"/>
                </a:solidFill>
              </a:rPr>
              <a:t>Their greater invisibility was as much a reflection of the way women’s domestic duties under patriarchy were assumed to be normal, natural, and consequently invisible as it was of the relatively small numbers of women incarcerated in these new institutions.”</a:t>
            </a:r>
          </a:p>
          <a:p>
            <a:pPr marL="0" indent="0">
              <a:buNone/>
            </a:pPr>
            <a:r>
              <a:rPr lang="en-US" dirty="0"/>
              <a:t>(Davis, </a:t>
            </a:r>
            <a:r>
              <a:rPr lang="en-US" i="1" dirty="0"/>
              <a:t>Are Prisons Obsolete?</a:t>
            </a:r>
            <a:r>
              <a:rPr lang="en-US" dirty="0"/>
              <a:t>, p. 71)</a:t>
            </a:r>
          </a:p>
        </p:txBody>
      </p:sp>
      <p:sp>
        <p:nvSpPr>
          <p:cNvPr id="4" name="Text Placeholder 3"/>
          <p:cNvSpPr>
            <a:spLocks noGrp="1"/>
          </p:cNvSpPr>
          <p:nvPr>
            <p:ph type="body" sz="half" idx="2"/>
          </p:nvPr>
        </p:nvSpPr>
        <p:spPr>
          <a:xfrm>
            <a:off x="457200" y="1670858"/>
            <a:ext cx="3200400" cy="3379124"/>
          </a:xfrm>
        </p:spPr>
        <p:txBody>
          <a:bodyPr anchor="ctr">
            <a:normAutofit/>
          </a:bodyPr>
          <a:lstStyle/>
          <a:p>
            <a:r>
              <a:rPr lang="en-US" sz="3200" dirty="0"/>
              <a:t>Reform movement and consequences?</a:t>
            </a:r>
          </a:p>
        </p:txBody>
      </p:sp>
    </p:spTree>
    <p:extLst>
      <p:ext uri="{BB962C8B-B14F-4D97-AF65-F5344CB8AC3E}">
        <p14:creationId xmlns:p14="http://schemas.microsoft.com/office/powerpoint/2010/main" val="17764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310</TotalTime>
  <Words>2038</Words>
  <Application>Microsoft Macintosh PowerPoint</Application>
  <PresentationFormat>Widescreen</PresentationFormat>
  <Paragraphs>129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Mangal</vt:lpstr>
      <vt:lpstr>Wingdings</vt:lpstr>
      <vt:lpstr>Retrospect</vt:lpstr>
      <vt:lpstr>HST 306: Rise of Mass Incarceration</vt:lpstr>
      <vt:lpstr>Course Evaluations</vt:lpstr>
      <vt:lpstr>Angela Davis, Are Prisons Obsolete?</vt:lpstr>
      <vt:lpstr>Recap</vt:lpstr>
      <vt:lpstr>Making an argument</vt:lpstr>
      <vt:lpstr>CHAPTER FOUR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FIVE</vt:lpstr>
      <vt:lpstr>PowerPoint Presentation</vt:lpstr>
      <vt:lpstr>PowerPoint Presentation</vt:lpstr>
      <vt:lpstr>PowerPoint Presentation</vt:lpstr>
      <vt:lpstr>CHAPTER SIX</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HST 306: Rise of Mass Incarceration</dc:title>
  <dc:creator>Judith Perera</dc:creator>
  <cp:lastModifiedBy>Microsoft Office User</cp:lastModifiedBy>
  <cp:revision>69</cp:revision>
  <dcterms:created xsi:type="dcterms:W3CDTF">2017-06-21T15:59:12Z</dcterms:created>
  <dcterms:modified xsi:type="dcterms:W3CDTF">2018-05-13T03:27:18Z</dcterms:modified>
</cp:coreProperties>
</file>